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94" r:id="rId2"/>
    <p:sldId id="293" r:id="rId3"/>
    <p:sldId id="290" r:id="rId4"/>
    <p:sldId id="299" r:id="rId5"/>
    <p:sldId id="288" r:id="rId6"/>
    <p:sldId id="319" r:id="rId7"/>
    <p:sldId id="320" r:id="rId8"/>
    <p:sldId id="308" r:id="rId9"/>
    <p:sldId id="304" r:id="rId10"/>
    <p:sldId id="301" r:id="rId11"/>
    <p:sldId id="289" r:id="rId12"/>
    <p:sldId id="303" r:id="rId13"/>
    <p:sldId id="305" r:id="rId14"/>
    <p:sldId id="306" r:id="rId15"/>
    <p:sldId id="298" r:id="rId16"/>
    <p:sldId id="307" r:id="rId17"/>
    <p:sldId id="309" r:id="rId18"/>
    <p:sldId id="315" r:id="rId19"/>
    <p:sldId id="310" r:id="rId20"/>
    <p:sldId id="316" r:id="rId21"/>
    <p:sldId id="297" r:id="rId22"/>
    <p:sldId id="311" r:id="rId23"/>
    <p:sldId id="317" r:id="rId24"/>
    <p:sldId id="318" r:id="rId25"/>
    <p:sldId id="295" r:id="rId26"/>
    <p:sldId id="314" r:id="rId27"/>
    <p:sldId id="312" r:id="rId28"/>
    <p:sldId id="292" r:id="rId29"/>
  </p:sldIdLst>
  <p:sldSz cx="9144000" cy="6858000" type="screen4x3"/>
  <p:notesSz cx="6669088" cy="97758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2">
          <p15:clr>
            <a:srgbClr val="A4A3A4"/>
          </p15:clr>
        </p15:guide>
        <p15:guide id="2" pos="578">
          <p15:clr>
            <a:srgbClr val="A4A3A4"/>
          </p15:clr>
        </p15:guide>
      </p15:sldGuideLst>
    </p:ext>
    <p:ext uri="{2D200454-40CA-4A62-9FC3-DE9A4176ACB9}">
      <p15:notesGuideLst xmlns:p15="http://schemas.microsoft.com/office/powerpoint/2012/main">
        <p15:guide id="1" orient="horz" pos="3079">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599"/>
    <a:srgbClr val="008080"/>
    <a:srgbClr val="4383AB"/>
    <a:srgbClr val="00CFF2"/>
    <a:srgbClr val="00A5C0"/>
    <a:srgbClr val="35E3FF"/>
    <a:srgbClr val="595959"/>
    <a:srgbClr val="FFB03B"/>
    <a:srgbClr val="009999"/>
    <a:srgbClr val="8282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84" autoAdjust="0"/>
    <p:restoredTop sz="85790" autoAdjust="0"/>
  </p:normalViewPr>
  <p:slideViewPr>
    <p:cSldViewPr snapToGrid="0">
      <p:cViewPr varScale="1">
        <p:scale>
          <a:sx n="91" d="100"/>
          <a:sy n="91" d="100"/>
        </p:scale>
        <p:origin x="2382" y="-78"/>
      </p:cViewPr>
      <p:guideLst>
        <p:guide orient="horz" pos="752"/>
        <p:guide pos="578"/>
      </p:guideLst>
    </p:cSldViewPr>
  </p:slideViewPr>
  <p:outlineViewPr>
    <p:cViewPr>
      <p:scale>
        <a:sx n="33" d="100"/>
        <a:sy n="33" d="100"/>
      </p:scale>
      <p:origin x="0" y="4200"/>
    </p:cViewPr>
  </p:outlineViewPr>
  <p:notesTextViewPr>
    <p:cViewPr>
      <p:scale>
        <a:sx n="1" d="1"/>
        <a:sy n="1" d="1"/>
      </p:scale>
      <p:origin x="0" y="0"/>
    </p:cViewPr>
  </p:notesTextViewPr>
  <p:notesViewPr>
    <p:cSldViewPr snapToGrid="0" showGuides="1">
      <p:cViewPr varScale="1">
        <p:scale>
          <a:sx n="109" d="100"/>
          <a:sy n="109" d="100"/>
        </p:scale>
        <p:origin x="-5172" y="-90"/>
      </p:cViewPr>
      <p:guideLst>
        <p:guide orient="horz" pos="3079"/>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889938" cy="488791"/>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777607" y="0"/>
            <a:ext cx="2889938" cy="488791"/>
          </a:xfrm>
          <a:prstGeom prst="rect">
            <a:avLst/>
          </a:prstGeom>
        </p:spPr>
        <p:txBody>
          <a:bodyPr vert="horz" lIns="91440" tIns="45720" rIns="91440" bIns="45720" rtlCol="0"/>
          <a:lstStyle>
            <a:lvl1pPr algn="r">
              <a:defRPr sz="1200"/>
            </a:lvl1pPr>
          </a:lstStyle>
          <a:p>
            <a:fld id="{73CB7208-92AD-E142-83DB-7C076C9FD3F2}" type="datetimeFigureOut">
              <a:rPr lang="da-DK" smtClean="0"/>
              <a:t>04-03-2024</a:t>
            </a:fld>
            <a:endParaRPr lang="da-DK"/>
          </a:p>
        </p:txBody>
      </p:sp>
      <p:sp>
        <p:nvSpPr>
          <p:cNvPr id="4" name="Pladsholder til sidefod 3"/>
          <p:cNvSpPr>
            <a:spLocks noGrp="1"/>
          </p:cNvSpPr>
          <p:nvPr>
            <p:ph type="ftr" sz="quarter" idx="2"/>
          </p:nvPr>
        </p:nvSpPr>
        <p:spPr>
          <a:xfrm>
            <a:off x="0" y="9285337"/>
            <a:ext cx="2889938" cy="488791"/>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777607" y="9285337"/>
            <a:ext cx="2889938" cy="488791"/>
          </a:xfrm>
          <a:prstGeom prst="rect">
            <a:avLst/>
          </a:prstGeom>
        </p:spPr>
        <p:txBody>
          <a:bodyPr vert="horz" lIns="91440" tIns="45720" rIns="91440" bIns="45720" rtlCol="0" anchor="b"/>
          <a:lstStyle>
            <a:lvl1pPr algn="r">
              <a:defRPr sz="1200"/>
            </a:lvl1pPr>
          </a:lstStyle>
          <a:p>
            <a:fld id="{A0A94025-CFE5-0143-9E4A-6ECDDAA34B4D}" type="slidenum">
              <a:rPr lang="da-DK" smtClean="0"/>
              <a:t>‹nr.›</a:t>
            </a:fld>
            <a:endParaRPr lang="da-DK"/>
          </a:p>
        </p:txBody>
      </p:sp>
    </p:spTree>
    <p:extLst>
      <p:ext uri="{BB962C8B-B14F-4D97-AF65-F5344CB8AC3E}">
        <p14:creationId xmlns:p14="http://schemas.microsoft.com/office/powerpoint/2010/main" val="106440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889938" cy="488791"/>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777607" y="0"/>
            <a:ext cx="2889938" cy="488791"/>
          </a:xfrm>
          <a:prstGeom prst="rect">
            <a:avLst/>
          </a:prstGeom>
        </p:spPr>
        <p:txBody>
          <a:bodyPr vert="horz" lIns="91440" tIns="45720" rIns="91440" bIns="45720" rtlCol="0"/>
          <a:lstStyle>
            <a:lvl1pPr algn="r">
              <a:defRPr sz="1200"/>
            </a:lvl1pPr>
          </a:lstStyle>
          <a:p>
            <a:fld id="{DC96CDE4-60F1-4BBD-A57F-6F1F6E3D1200}" type="datetimeFigureOut">
              <a:rPr lang="da-DK" smtClean="0"/>
              <a:t>04-03-2024</a:t>
            </a:fld>
            <a:endParaRPr lang="da-DK"/>
          </a:p>
        </p:txBody>
      </p:sp>
      <p:sp>
        <p:nvSpPr>
          <p:cNvPr id="4" name="Pladsholder til diasbillede 3"/>
          <p:cNvSpPr>
            <a:spLocks noGrp="1" noRot="1" noChangeAspect="1"/>
          </p:cNvSpPr>
          <p:nvPr>
            <p:ph type="sldImg" idx="2"/>
          </p:nvPr>
        </p:nvSpPr>
        <p:spPr>
          <a:xfrm>
            <a:off x="892175" y="733425"/>
            <a:ext cx="4884738" cy="3665538"/>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66909" y="4643517"/>
            <a:ext cx="5335270" cy="4399121"/>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285337"/>
            <a:ext cx="2889938" cy="488791"/>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777607" y="9285337"/>
            <a:ext cx="2889938" cy="488791"/>
          </a:xfrm>
          <a:prstGeom prst="rect">
            <a:avLst/>
          </a:prstGeom>
        </p:spPr>
        <p:txBody>
          <a:bodyPr vert="horz" lIns="91440" tIns="45720" rIns="91440" bIns="45720" rtlCol="0" anchor="b"/>
          <a:lstStyle>
            <a:lvl1pPr algn="r">
              <a:defRPr sz="1200"/>
            </a:lvl1pPr>
          </a:lstStyle>
          <a:p>
            <a:fld id="{6A7E0795-81AF-489A-9A37-F3A7D904ADFB}" type="slidenum">
              <a:rPr lang="da-DK" smtClean="0"/>
              <a:t>‹nr.›</a:t>
            </a:fld>
            <a:endParaRPr lang="da-DK"/>
          </a:p>
        </p:txBody>
      </p:sp>
    </p:spTree>
    <p:extLst>
      <p:ext uri="{BB962C8B-B14F-4D97-AF65-F5344CB8AC3E}">
        <p14:creationId xmlns:p14="http://schemas.microsoft.com/office/powerpoint/2010/main" val="40951571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Denne PowerPoint-præsentation</a:t>
            </a:r>
            <a:r>
              <a:rPr lang="da-DK" baseline="0" dirty="0" smtClean="0"/>
              <a:t> er udarbejdet af Danmarks Evalueringsinstitut (EVA). Den indeholder vigtige pointer og resultater fra </a:t>
            </a:r>
            <a:r>
              <a:rPr lang="da-DK" baseline="0" dirty="0" err="1" smtClean="0"/>
              <a:t>EVA’s</a:t>
            </a:r>
            <a:r>
              <a:rPr lang="da-DK" baseline="0" dirty="0" smtClean="0"/>
              <a:t> rapport </a:t>
            </a:r>
            <a:r>
              <a:rPr lang="da-DK" sz="1200" i="1" dirty="0" smtClean="0"/>
              <a:t>Danskuddannelserne til voksne udlændinge. Sprogcentrenes arbejde med at kvalificere kursisterne til beskæftigelse, uddannelse og medborgerskab.</a:t>
            </a:r>
            <a:endParaRPr lang="da-DK" baseline="0" dirty="0" smtClean="0"/>
          </a:p>
          <a:p>
            <a:endParaRPr lang="da-DK" baseline="0" dirty="0" smtClean="0"/>
          </a:p>
          <a:p>
            <a:r>
              <a:rPr lang="da-DK" baseline="0" dirty="0" smtClean="0"/>
              <a:t>Intentionen med præsentationen er at stimulere en lokal diskussion og refleksion over undervisningen på danskuddannelserne med særligt henblik på danskuddannelsernes formål og de mål, som undervisningen skal orientere sig imod.  Præsentationen indeholder centrale resultater og perspektiver fra sprogcentrenes ledelseslag, fra lærere og kursister, og håbet er, at de forskellige </a:t>
            </a:r>
            <a:r>
              <a:rPr lang="da-DK" baseline="0" dirty="0" err="1" smtClean="0"/>
              <a:t>vidensinput</a:t>
            </a:r>
            <a:r>
              <a:rPr lang="da-DK" baseline="0" dirty="0" smtClean="0"/>
              <a:t> giver mulighed for og lyst til at spejle egen praksis i de landsdækkende resultater.</a:t>
            </a:r>
          </a:p>
          <a:p>
            <a:endParaRPr lang="da-DK" baseline="0" dirty="0" smtClean="0"/>
          </a:p>
          <a:p>
            <a:r>
              <a:rPr lang="da-DK" baseline="0" dirty="0" smtClean="0"/>
              <a:t>Det er muligt at redigere og tilføje fx spørgsmål eller noter, så præsentationen tilpasses det enkelte sprogcenters aktuelle behov. </a:t>
            </a:r>
          </a:p>
          <a:p>
            <a:r>
              <a:rPr lang="da-DK" baseline="0" dirty="0" smtClean="0"/>
              <a:t>Hvis du har spørgsmål til præsentationen eller rapporten bag, kan du kontakte projektleder Ida Marie Behr Bendiksen på imb@eva.dk</a:t>
            </a:r>
          </a:p>
          <a:p>
            <a:endParaRPr lang="da-DK" baseline="0" dirty="0" smtClean="0"/>
          </a:p>
          <a:p>
            <a:r>
              <a:rPr lang="da-DK" baseline="0" dirty="0" smtClean="0"/>
              <a:t>God fornøjelse med præsentationen! </a:t>
            </a:r>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a:t>
            </a:fld>
            <a:endParaRPr lang="da-DK"/>
          </a:p>
        </p:txBody>
      </p:sp>
    </p:spTree>
    <p:extLst>
      <p:ext uri="{BB962C8B-B14F-4D97-AF65-F5344CB8AC3E}">
        <p14:creationId xmlns:p14="http://schemas.microsoft.com/office/powerpoint/2010/main" val="73073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a:t>
            </a:fld>
            <a:endParaRPr lang="da-DK"/>
          </a:p>
        </p:txBody>
      </p:sp>
    </p:spTree>
    <p:extLst>
      <p:ext uri="{BB962C8B-B14F-4D97-AF65-F5344CB8AC3E}">
        <p14:creationId xmlns:p14="http://schemas.microsoft.com/office/powerpoint/2010/main" val="2493785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6A7E0795-81AF-489A-9A37-F3A7D904ADFB}" type="slidenum">
              <a:rPr lang="da-DK" smtClean="0"/>
              <a:t>3</a:t>
            </a:fld>
            <a:endParaRPr lang="da-DK"/>
          </a:p>
        </p:txBody>
      </p:sp>
    </p:spTree>
    <p:extLst>
      <p:ext uri="{BB962C8B-B14F-4D97-AF65-F5344CB8AC3E}">
        <p14:creationId xmlns:p14="http://schemas.microsoft.com/office/powerpoint/2010/main" val="3844049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smtClean="0">
                <a:solidFill>
                  <a:schemeClr val="tx1"/>
                </a:solidFill>
              </a:rPr>
              <a:t>Undersøgelsens datagrundlag</a:t>
            </a:r>
          </a:p>
          <a:p>
            <a:pPr marL="342900" indent="-342900">
              <a:buFont typeface="Arial" panose="020B0604020202020204" pitchFamily="34" charset="0"/>
              <a:buChar char="•"/>
            </a:pPr>
            <a:r>
              <a:rPr lang="da-DK" sz="1200" dirty="0" smtClean="0">
                <a:solidFill>
                  <a:schemeClr val="tx1"/>
                </a:solidFill>
              </a:rPr>
              <a:t>Redegørelser fra de institutioner, der udbyder danskuddannelser (totalundersøgelse)</a:t>
            </a:r>
          </a:p>
          <a:p>
            <a:pPr marL="342900" indent="-342900">
              <a:lnSpc>
                <a:spcPct val="120000"/>
              </a:lnSpc>
              <a:spcAft>
                <a:spcPts val="1000"/>
              </a:spcAft>
              <a:buFont typeface="Arial" panose="020B0604020202020204" pitchFamily="34" charset="0"/>
              <a:buChar char="•"/>
            </a:pPr>
            <a:r>
              <a:rPr lang="da-DK" sz="1200" dirty="0" smtClean="0">
                <a:solidFill>
                  <a:schemeClr val="tx1"/>
                </a:solidFill>
              </a:rPr>
              <a:t>Interviewundersøgelse blandt sprogcenterledere, lærere og kursister</a:t>
            </a:r>
          </a:p>
          <a:p>
            <a:pPr marL="342900" indent="-342900">
              <a:lnSpc>
                <a:spcPct val="120000"/>
              </a:lnSpc>
              <a:spcAft>
                <a:spcPts val="1000"/>
              </a:spcAft>
              <a:buFont typeface="Arial" panose="020B0604020202020204" pitchFamily="34" charset="0"/>
              <a:buChar char="•"/>
            </a:pPr>
            <a:r>
              <a:rPr lang="da-DK" sz="1200" dirty="0" smtClean="0">
                <a:solidFill>
                  <a:schemeClr val="tx1"/>
                </a:solidFill>
              </a:rPr>
              <a:t>Registerbaseret forløbsundersøgelse af beskæftigelses- og uddannelsesadfærd blandt kursister på danskuddannelserne. </a:t>
            </a:r>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4</a:t>
            </a:fld>
            <a:endParaRPr lang="da-DK"/>
          </a:p>
        </p:txBody>
      </p:sp>
    </p:spTree>
    <p:extLst>
      <p:ext uri="{BB962C8B-B14F-4D97-AF65-F5344CB8AC3E}">
        <p14:creationId xmlns:p14="http://schemas.microsoft.com/office/powerpoint/2010/main" val="3130073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smtClean="0">
                <a:solidFill>
                  <a:schemeClr val="bg1"/>
                </a:solidFill>
              </a:rPr>
              <a:t>EVA har valgt at bruge begrebet ‘</a:t>
            </a:r>
            <a:r>
              <a:rPr lang="da-DK" sz="1200" b="1" dirty="0" smtClean="0">
                <a:solidFill>
                  <a:schemeClr val="bg1"/>
                </a:solidFill>
              </a:rPr>
              <a:t>de </a:t>
            </a:r>
            <a:r>
              <a:rPr lang="da-DK" sz="1200" b="1" dirty="0" err="1" smtClean="0">
                <a:solidFill>
                  <a:schemeClr val="bg1"/>
                </a:solidFill>
              </a:rPr>
              <a:t>integrative</a:t>
            </a:r>
            <a:r>
              <a:rPr lang="da-DK" sz="1200" b="1" dirty="0" smtClean="0">
                <a:solidFill>
                  <a:schemeClr val="bg1"/>
                </a:solidFill>
              </a:rPr>
              <a:t> mål</a:t>
            </a:r>
            <a:r>
              <a:rPr lang="da-DK" sz="1200" dirty="0" smtClean="0">
                <a:solidFill>
                  <a:schemeClr val="bg1"/>
                </a:solidFill>
              </a:rPr>
              <a:t>’ som samlebetegnelse for de tre mål om, at kursisterne skal kvalificeres dansksprogligt med henblik på:                    </a:t>
            </a:r>
          </a:p>
          <a:p>
            <a:r>
              <a:rPr lang="da-DK" sz="1200" dirty="0" smtClean="0">
                <a:solidFill>
                  <a:schemeClr val="bg1"/>
                </a:solidFill>
              </a:rPr>
              <a:t>1) beskæftigelse, 2) aktivt medborgerskab, og 3) uddannelse</a:t>
            </a:r>
            <a:endParaRPr lang="da-DK" sz="1200" dirty="0">
              <a:solidFill>
                <a:schemeClr val="bg1"/>
              </a:solidFill>
            </a:endParaRPr>
          </a:p>
        </p:txBody>
      </p:sp>
      <p:sp>
        <p:nvSpPr>
          <p:cNvPr id="4" name="Pladsholder til diasnummer 3"/>
          <p:cNvSpPr>
            <a:spLocks noGrp="1"/>
          </p:cNvSpPr>
          <p:nvPr>
            <p:ph type="sldNum" sz="quarter" idx="10"/>
          </p:nvPr>
        </p:nvSpPr>
        <p:spPr/>
        <p:txBody>
          <a:bodyPr/>
          <a:lstStyle/>
          <a:p>
            <a:fld id="{6A7E0795-81AF-489A-9A37-F3A7D904ADFB}" type="slidenum">
              <a:rPr lang="da-DK" smtClean="0"/>
              <a:t>5</a:t>
            </a:fld>
            <a:endParaRPr lang="da-DK"/>
          </a:p>
        </p:txBody>
      </p:sp>
    </p:spTree>
    <p:extLst>
      <p:ext uri="{BB962C8B-B14F-4D97-AF65-F5344CB8AC3E}">
        <p14:creationId xmlns:p14="http://schemas.microsoft.com/office/powerpoint/2010/main" val="2548859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EVA har</a:t>
            </a:r>
            <a:r>
              <a:rPr lang="da-DK" baseline="0" dirty="0" smtClean="0"/>
              <a:t> i undersøgelsen interviewet 16 kursister på fire forskellige sprogcentre.</a:t>
            </a:r>
            <a:endParaRPr lang="da-DK" dirty="0" smtClean="0"/>
          </a:p>
        </p:txBody>
      </p:sp>
      <p:sp>
        <p:nvSpPr>
          <p:cNvPr id="4" name="Pladsholder til diasnummer 3"/>
          <p:cNvSpPr>
            <a:spLocks noGrp="1"/>
          </p:cNvSpPr>
          <p:nvPr>
            <p:ph type="sldNum" sz="quarter" idx="10"/>
          </p:nvPr>
        </p:nvSpPr>
        <p:spPr/>
        <p:txBody>
          <a:bodyPr/>
          <a:lstStyle/>
          <a:p>
            <a:fld id="{6A7E0795-81AF-489A-9A37-F3A7D904ADFB}" type="slidenum">
              <a:rPr lang="da-DK" smtClean="0"/>
              <a:t>6</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EVA har</a:t>
            </a:r>
            <a:r>
              <a:rPr lang="da-DK" baseline="0" dirty="0" smtClean="0"/>
              <a:t> i undersøgelsen interviewet 16 kursister på fire forskellige sprogcentre.</a:t>
            </a:r>
            <a:endParaRPr lang="da-DK" dirty="0" smtClean="0"/>
          </a:p>
        </p:txBody>
      </p:sp>
      <p:sp>
        <p:nvSpPr>
          <p:cNvPr id="4" name="Pladsholder til diasnummer 3"/>
          <p:cNvSpPr>
            <a:spLocks noGrp="1"/>
          </p:cNvSpPr>
          <p:nvPr>
            <p:ph type="sldNum" sz="quarter" idx="10"/>
          </p:nvPr>
        </p:nvSpPr>
        <p:spPr/>
        <p:txBody>
          <a:bodyPr/>
          <a:lstStyle/>
          <a:p>
            <a:fld id="{6A7E0795-81AF-489A-9A37-F3A7D904ADFB}" type="slidenum">
              <a:rPr lang="da-DK" smtClean="0"/>
              <a:t>7</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Mellem</a:t>
            </a:r>
            <a:r>
              <a:rPr lang="da-DK" baseline="0" dirty="0" smtClean="0"/>
              <a:t> 2009-2012 gennemførte 9.481 kursister en hel danskuddannelse. </a:t>
            </a:r>
          </a:p>
          <a:p>
            <a:r>
              <a:rPr lang="da-DK" baseline="0" dirty="0" smtClean="0"/>
              <a:t>Hvad gjorde de bagefter?</a:t>
            </a:r>
          </a:p>
          <a:p>
            <a:endParaRPr lang="da-DK" baseline="0" dirty="0" smtClean="0"/>
          </a:p>
          <a:p>
            <a:r>
              <a:rPr lang="da-DK" b="1" baseline="0" dirty="0" smtClean="0"/>
              <a:t>Nøgletal relateret til beskæftigelse</a:t>
            </a:r>
          </a:p>
          <a:p>
            <a:pPr marL="171450" indent="-171450">
              <a:buFont typeface="Arial" panose="020B0604020202020204" pitchFamily="34" charset="0"/>
              <a:buChar char="•"/>
            </a:pPr>
            <a:r>
              <a:rPr lang="da-DK" baseline="0" dirty="0" smtClean="0"/>
              <a:t>6.379 ud af de 9.481 kursister, der afsluttede en hel danskuddannelse mellem 2009-2012, var ledige før start. Et halvt år efter deres danskuddannelse var 47 % af de ledige kursister i arbejde.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smtClean="0">
                <a:solidFill>
                  <a:schemeClr val="tx1"/>
                </a:solidFill>
                <a:effectLst/>
                <a:latin typeface="+mn-lt"/>
                <a:ea typeface="+mn-ea"/>
                <a:cs typeface="+mn-cs"/>
              </a:rPr>
              <a:t>DU3-kursister</a:t>
            </a:r>
            <a:r>
              <a:rPr lang="da-DK" sz="1200" kern="1200" baseline="0" dirty="0" smtClean="0">
                <a:solidFill>
                  <a:schemeClr val="tx1"/>
                </a:solidFill>
                <a:effectLst/>
                <a:latin typeface="+mn-lt"/>
                <a:ea typeface="+mn-ea"/>
                <a:cs typeface="+mn-cs"/>
              </a:rPr>
              <a:t> er</a:t>
            </a:r>
            <a:r>
              <a:rPr lang="da-DK" sz="1200" kern="1200" dirty="0" smtClean="0">
                <a:solidFill>
                  <a:schemeClr val="tx1"/>
                </a:solidFill>
                <a:effectLst/>
                <a:latin typeface="+mn-lt"/>
                <a:ea typeface="+mn-ea"/>
                <a:cs typeface="+mn-cs"/>
              </a:rPr>
              <a:t> dem,</a:t>
            </a:r>
            <a:r>
              <a:rPr lang="da-DK" sz="1200" kern="1200" baseline="0" dirty="0" smtClean="0">
                <a:solidFill>
                  <a:schemeClr val="tx1"/>
                </a:solidFill>
                <a:effectLst/>
                <a:latin typeface="+mn-lt"/>
                <a:ea typeface="+mn-ea"/>
                <a:cs typeface="+mn-cs"/>
              </a:rPr>
              <a:t> der i størst omfang er kommet i arbejde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smtClean="0">
                <a:solidFill>
                  <a:schemeClr val="tx1"/>
                </a:solidFill>
                <a:effectLst/>
                <a:latin typeface="+mn-lt"/>
                <a:ea typeface="+mn-ea"/>
                <a:cs typeface="+mn-cs"/>
              </a:rPr>
              <a:t>Udlændinge, der kom til Danmark som arbejdskraftindvandrere eller studerende, men som ved start på danskuddannelsen var ledige, er dem, der har størst gavn af danskuddannelserne ift. at komme i beskæftigelse efterfølgende – begge grupper ligger over gennemsnittet på 47 %. Det modsatte gælder for udlændinge med opholdsgrundlag, der relaterer sig til fx asyl eller familiesammenføring.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smtClean="0">
                <a:solidFill>
                  <a:schemeClr val="tx1"/>
                </a:solidFill>
                <a:effectLst/>
                <a:latin typeface="+mn-lt"/>
                <a:ea typeface="+mn-ea"/>
                <a:cs typeface="+mn-cs"/>
              </a:rPr>
              <a:t>Mændene kommer i lidt højere grad end kvinderne i arbejde efter at have taget en danskuddannelse.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200" b="1" kern="1200" dirty="0" smtClean="0">
                <a:solidFill>
                  <a:schemeClr val="tx1"/>
                </a:solidFill>
                <a:effectLst/>
                <a:latin typeface="+mn-lt"/>
                <a:ea typeface="+mn-ea"/>
                <a:cs typeface="+mn-cs"/>
              </a:rPr>
              <a:t>Nøgletal relateret til uddannelse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smtClean="0">
                <a:solidFill>
                  <a:schemeClr val="tx1"/>
                </a:solidFill>
                <a:effectLst/>
                <a:latin typeface="+mn-lt"/>
                <a:ea typeface="+mn-ea"/>
                <a:cs typeface="+mn-cs"/>
              </a:rPr>
              <a:t>7.680 ud af de 9.481 kursister, der afsluttede en hel danskuddannelse mellem 2009-2012, havde ikke forud for deres danskuddannelse deltaget i anden form for uddannelse. Et halvt år efter deres danskuddannelse var 34 % af dem i gang med en anden uddannelse.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smtClean="0">
                <a:solidFill>
                  <a:schemeClr val="tx1"/>
                </a:solidFill>
                <a:effectLst/>
                <a:latin typeface="+mn-lt"/>
                <a:ea typeface="+mn-ea"/>
                <a:cs typeface="+mn-cs"/>
              </a:rPr>
              <a:t>DU2-kursister er dem, der i størst omfang fortsætter </a:t>
            </a:r>
            <a:r>
              <a:rPr lang="da-DK" sz="1200" kern="1200" baseline="0" dirty="0" smtClean="0">
                <a:solidFill>
                  <a:schemeClr val="tx1"/>
                </a:solidFill>
                <a:effectLst/>
                <a:latin typeface="+mn-lt"/>
                <a:ea typeface="+mn-ea"/>
                <a:cs typeface="+mn-cs"/>
              </a:rPr>
              <a:t>i anden uddannelse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baseline="0" dirty="0" smtClean="0">
                <a:solidFill>
                  <a:schemeClr val="tx1"/>
                </a:solidFill>
                <a:effectLst/>
                <a:latin typeface="+mn-lt"/>
                <a:ea typeface="+mn-ea"/>
                <a:cs typeface="+mn-cs"/>
              </a:rPr>
              <a:t>På tværs af de tre danskuddannelser går flest videre i almen uddannelse/undervisning på et grundlæggende niveau (FVU, Ordblindeundervisning og </a:t>
            </a:r>
            <a:r>
              <a:rPr lang="da-DK" sz="1200" kern="1200" baseline="0" dirty="0" err="1" smtClean="0">
                <a:solidFill>
                  <a:schemeClr val="tx1"/>
                </a:solidFill>
                <a:effectLst/>
                <a:latin typeface="+mn-lt"/>
                <a:ea typeface="+mn-ea"/>
                <a:cs typeface="+mn-cs"/>
              </a:rPr>
              <a:t>avu</a:t>
            </a:r>
            <a:r>
              <a:rPr lang="da-DK" sz="1200" kern="1200" baseline="0" dirty="0" smtClean="0">
                <a:solidFill>
                  <a:schemeClr val="tx1"/>
                </a:solidFill>
                <a:effectLst/>
                <a:latin typeface="+mn-lt"/>
                <a:ea typeface="+mn-ea"/>
                <a:cs typeface="+mn-cs"/>
              </a:rPr>
              <a:t>).</a:t>
            </a:r>
            <a:endParaRPr lang="da-DK" sz="12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da-DK" dirty="0" smtClean="0"/>
              <a:t>Flygtninge (med asyl som opholdsgrundlag) er den gruppe, hvor flest er kommet i uddannelse seks måneder efter danskuddannelsens afslutning . Her gælder det nemlig, at 63 % af kursistgruppen med en afsluttet Danskuddannelse 2, og 58 % af kursistgruppen med en afsluttet Danskuddannelse 3 går  videre i anden uddannelse.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smtClean="0">
                <a:solidFill>
                  <a:schemeClr val="tx1"/>
                </a:solidFill>
                <a:effectLst/>
                <a:latin typeface="+mn-lt"/>
                <a:ea typeface="+mn-ea"/>
                <a:cs typeface="+mn-cs"/>
              </a:rPr>
              <a:t>Undervejs supplerer en del kursister deres danskuddannelse med andre danskundervisningstilbud. Fx deltager tæt på en fjerdedel af kursisterne på Danskuddannelse 2 i andre undervisningstilbud på et grundlæggende niveau, herunder FVU (forberedende voksenundervisning).</a:t>
            </a:r>
          </a:p>
          <a:p>
            <a:pPr marL="171450" indent="-171450">
              <a:buFont typeface="Arial" panose="020B0604020202020204" pitchFamily="34" charset="0"/>
              <a:buChar char="•"/>
            </a:pPr>
            <a:endParaRPr lang="da-DK" dirty="0" smtClean="0"/>
          </a:p>
          <a:p>
            <a:pPr marL="171450" indent="-171450">
              <a:buFont typeface="Arial" panose="020B0604020202020204" pitchFamily="34" charset="0"/>
              <a:buChar char="•"/>
            </a:pP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8</a:t>
            </a:fld>
            <a:endParaRPr lang="da-DK"/>
          </a:p>
        </p:txBody>
      </p:sp>
    </p:spTree>
    <p:extLst>
      <p:ext uri="{BB962C8B-B14F-4D97-AF65-F5344CB8AC3E}">
        <p14:creationId xmlns:p14="http://schemas.microsoft.com/office/powerpoint/2010/main" val="475128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Ledelsen på sprogcentrene</a:t>
            </a:r>
            <a:r>
              <a:rPr lang="da-DK" baseline="0" dirty="0" smtClean="0"/>
              <a:t> rangerer samlet set deres opgaver sådan:</a:t>
            </a:r>
          </a:p>
          <a:p>
            <a:endParaRPr lang="da-DK" baseline="0" dirty="0" smtClean="0"/>
          </a:p>
          <a:p>
            <a:r>
              <a:rPr lang="da-DK" sz="1200" kern="1200" dirty="0" smtClean="0">
                <a:solidFill>
                  <a:schemeClr val="tx1"/>
                </a:solidFill>
                <a:effectLst/>
                <a:latin typeface="+mn-lt"/>
                <a:ea typeface="+mn-ea"/>
                <a:cs typeface="+mn-cs"/>
              </a:rPr>
              <a:t>1. At give kursisterne dansksproglige kompetencer</a:t>
            </a:r>
          </a:p>
          <a:p>
            <a:r>
              <a:rPr lang="da-DK" sz="1200" kern="1200" dirty="0" smtClean="0">
                <a:solidFill>
                  <a:schemeClr val="tx1"/>
                </a:solidFill>
                <a:effectLst/>
                <a:latin typeface="+mn-lt"/>
                <a:ea typeface="+mn-ea"/>
                <a:cs typeface="+mn-cs"/>
              </a:rPr>
              <a:t>2. At klæde kursisterne på til medborgerskab</a:t>
            </a:r>
          </a:p>
          <a:p>
            <a:r>
              <a:rPr lang="da-DK" sz="1200" kern="1200" dirty="0" smtClean="0">
                <a:solidFill>
                  <a:schemeClr val="tx1"/>
                </a:solidFill>
                <a:effectLst/>
                <a:latin typeface="+mn-lt"/>
                <a:ea typeface="+mn-ea"/>
                <a:cs typeface="+mn-cs"/>
              </a:rPr>
              <a:t>3. At kvalificere kursisterne til beskæftigelse</a:t>
            </a:r>
          </a:p>
          <a:p>
            <a:r>
              <a:rPr lang="da-DK" sz="1200" kern="1200" dirty="0" smtClean="0">
                <a:solidFill>
                  <a:schemeClr val="tx1"/>
                </a:solidFill>
                <a:effectLst/>
                <a:latin typeface="+mn-lt"/>
                <a:ea typeface="+mn-ea"/>
                <a:cs typeface="+mn-cs"/>
              </a:rPr>
              <a:t>4. At kvalificere kursisterne til fortsat uddannelse</a:t>
            </a:r>
            <a:r>
              <a:rPr lang="da-DK" sz="1200" kern="1200" baseline="0" dirty="0" smtClean="0">
                <a:solidFill>
                  <a:schemeClr val="tx1"/>
                </a:solidFill>
                <a:effectLst/>
                <a:latin typeface="+mn-lt"/>
                <a:ea typeface="+mn-ea"/>
                <a:cs typeface="+mn-cs"/>
              </a:rPr>
              <a:t> og </a:t>
            </a:r>
            <a:r>
              <a:rPr lang="da-DK" sz="1200" kern="1200" dirty="0" smtClean="0">
                <a:solidFill>
                  <a:schemeClr val="tx1"/>
                </a:solidFill>
                <a:effectLst/>
                <a:latin typeface="+mn-lt"/>
                <a:ea typeface="+mn-ea"/>
                <a:cs typeface="+mn-cs"/>
              </a:rPr>
              <a:t>At gøre kursisterne bekendt med danske kultur- og samfundsforhold</a:t>
            </a:r>
          </a:p>
          <a:p>
            <a:endParaRPr lang="da-DK" dirty="0" smtClean="0"/>
          </a:p>
          <a:p>
            <a:r>
              <a:rPr lang="da-DK" dirty="0" smtClean="0"/>
              <a:t>Enkelte ledere vurderer,</a:t>
            </a:r>
            <a:r>
              <a:rPr lang="da-DK" baseline="0" dirty="0" smtClean="0"/>
              <a:t> at hhv. det at kvalificere til medborgerskab, beskæftigelse eller uddannelser er vigtigst, jf. rapporten. </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9</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Den</a:t>
            </a:r>
            <a:r>
              <a:rPr lang="da-DK" baseline="0" dirty="0" smtClean="0"/>
              <a:t> første tilgang repræsenterer en form for </a:t>
            </a:r>
            <a:r>
              <a:rPr lang="da-DK" baseline="0" dirty="0" err="1" smtClean="0"/>
              <a:t>li</a:t>
            </a:r>
            <a:r>
              <a:rPr lang="da-DK" dirty="0" err="1" smtClean="0"/>
              <a:t>niær</a:t>
            </a:r>
            <a:r>
              <a:rPr lang="da-DK" dirty="0" smtClean="0"/>
              <a:t> tænkning,</a:t>
            </a:r>
            <a:r>
              <a:rPr lang="da-DK" baseline="0" dirty="0" smtClean="0"/>
              <a:t> mens den anden tilgang i højere grad er præget af en cirkulær tænkning, hvor de sproglige- og de andre mål styrker hinanden i en opadgående spiral. </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10</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11</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Danskuddannelsen</a:t>
            </a:r>
            <a:r>
              <a:rPr lang="da-DK" sz="1200" kern="1200" baseline="0" dirty="0" smtClean="0">
                <a:solidFill>
                  <a:schemeClr val="tx1"/>
                </a:solidFill>
                <a:effectLst/>
                <a:latin typeface="+mn-lt"/>
                <a:ea typeface="+mn-ea"/>
                <a:cs typeface="+mn-cs"/>
              </a:rPr>
              <a:t> skal kvalificere kursisterne </a:t>
            </a:r>
            <a:r>
              <a:rPr lang="da-DK" sz="1200" kern="1200" baseline="0" dirty="0" err="1" smtClean="0">
                <a:solidFill>
                  <a:schemeClr val="tx1"/>
                </a:solidFill>
                <a:effectLst/>
                <a:latin typeface="+mn-lt"/>
                <a:ea typeface="+mn-ea"/>
                <a:cs typeface="+mn-cs"/>
              </a:rPr>
              <a:t>mhp</a:t>
            </a:r>
            <a:r>
              <a:rPr lang="da-DK" sz="1200" kern="1200" baseline="0" dirty="0" smtClean="0">
                <a:solidFill>
                  <a:schemeClr val="tx1"/>
                </a:solidFill>
                <a:effectLst/>
                <a:latin typeface="+mn-lt"/>
                <a:ea typeface="+mn-ea"/>
                <a:cs typeface="+mn-cs"/>
              </a:rPr>
              <a:t>. beskæftigelse.</a:t>
            </a:r>
          </a:p>
          <a:p>
            <a:r>
              <a:rPr lang="da-DK" sz="1200" kern="1200" dirty="0" smtClean="0">
                <a:solidFill>
                  <a:schemeClr val="tx1"/>
                </a:solidFill>
                <a:effectLst/>
                <a:latin typeface="+mn-lt"/>
                <a:ea typeface="+mn-ea"/>
                <a:cs typeface="+mn-cs"/>
              </a:rPr>
              <a:t>Målet</a:t>
            </a:r>
            <a:r>
              <a:rPr lang="da-DK" sz="1200" kern="1200" baseline="0" dirty="0" smtClean="0">
                <a:solidFill>
                  <a:schemeClr val="tx1"/>
                </a:solidFill>
                <a:effectLst/>
                <a:latin typeface="+mn-lt"/>
                <a:ea typeface="+mn-ea"/>
                <a:cs typeface="+mn-cs"/>
              </a:rPr>
              <a:t> om beskæftigelse kan bl.a. styrkes ved, at sprogcentret samarbejder med virksomheder og jobcentre. Det er der mange sprogcentre, der har gjort i 2013-14, men der er også nogle, der ikke har haft eksterne samarbejder.</a:t>
            </a:r>
          </a:p>
          <a:p>
            <a:endParaRPr lang="da-DK" sz="1200" kern="1200" baseline="0" dirty="0" smtClean="0">
              <a:solidFill>
                <a:schemeClr val="tx1"/>
              </a:solidFill>
              <a:effectLst/>
              <a:latin typeface="+mn-lt"/>
              <a:ea typeface="+mn-ea"/>
              <a:cs typeface="+mn-cs"/>
            </a:endParaRPr>
          </a:p>
          <a:p>
            <a:r>
              <a:rPr lang="da-DK" sz="1200" b="1" kern="1200" baseline="0" dirty="0" smtClean="0">
                <a:solidFill>
                  <a:schemeClr val="tx1"/>
                </a:solidFill>
                <a:effectLst/>
                <a:latin typeface="+mn-lt"/>
                <a:ea typeface="+mn-ea"/>
                <a:cs typeface="+mn-cs"/>
              </a:rPr>
              <a:t>Datagrundlag</a:t>
            </a:r>
          </a:p>
          <a:p>
            <a:endParaRPr lang="da-DK" sz="1200" kern="1200" dirty="0" smtClean="0">
              <a:solidFill>
                <a:schemeClr val="tx1"/>
              </a:solidFill>
              <a:effectLst/>
              <a:latin typeface="+mn-lt"/>
              <a:ea typeface="+mn-ea"/>
              <a:cs typeface="+mn-cs"/>
            </a:endParaRPr>
          </a:p>
          <a:p>
            <a:r>
              <a:rPr lang="da-DK" sz="1200" i="1" kern="1200" dirty="0" smtClean="0">
                <a:solidFill>
                  <a:schemeClr val="tx1"/>
                </a:solidFill>
                <a:effectLst/>
                <a:latin typeface="+mn-lt"/>
                <a:ea typeface="+mn-ea"/>
                <a:cs typeface="+mn-cs"/>
              </a:rPr>
              <a:t>Har I inden for det sidste års tid samarbejdet med jobcentre, virksomheder eller andre med fokus på at få kursisterne i beskæftigelse? (N = 50)</a:t>
            </a:r>
          </a:p>
          <a:p>
            <a:r>
              <a:rPr lang="da-DK" sz="1200" kern="1200" dirty="0" smtClean="0">
                <a:solidFill>
                  <a:schemeClr val="tx1"/>
                </a:solidFill>
                <a:effectLst/>
                <a:latin typeface="+mn-lt"/>
                <a:ea typeface="+mn-ea"/>
                <a:cs typeface="+mn-cs"/>
              </a:rPr>
              <a:t> </a:t>
            </a:r>
          </a:p>
          <a:p>
            <a:r>
              <a:rPr lang="da-DK" sz="1200" kern="1200" dirty="0" smtClean="0">
                <a:solidFill>
                  <a:schemeClr val="tx1"/>
                </a:solidFill>
                <a:effectLst/>
                <a:latin typeface="+mn-lt"/>
                <a:ea typeface="+mn-ea"/>
                <a:cs typeface="+mn-cs"/>
              </a:rPr>
              <a:t>		Procent</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Antal</a:t>
            </a:r>
          </a:p>
          <a:p>
            <a:r>
              <a:rPr lang="da-DK" sz="1200" kern="1200" dirty="0" smtClean="0">
                <a:solidFill>
                  <a:schemeClr val="tx1"/>
                </a:solidFill>
                <a:effectLst/>
                <a:latin typeface="+mn-lt"/>
                <a:ea typeface="+mn-ea"/>
                <a:cs typeface="+mn-cs"/>
              </a:rPr>
              <a:t>Ja		80 %	40</a:t>
            </a:r>
          </a:p>
          <a:p>
            <a:r>
              <a:rPr lang="da-DK" sz="1200" kern="1200" dirty="0" smtClean="0">
                <a:solidFill>
                  <a:schemeClr val="tx1"/>
                </a:solidFill>
                <a:effectLst/>
                <a:latin typeface="+mn-lt"/>
                <a:ea typeface="+mn-ea"/>
                <a:cs typeface="+mn-cs"/>
              </a:rPr>
              <a:t>Nej		16 %	8</a:t>
            </a:r>
          </a:p>
          <a:p>
            <a:r>
              <a:rPr lang="da-DK" sz="1200" kern="1200" dirty="0" smtClean="0">
                <a:solidFill>
                  <a:schemeClr val="tx1"/>
                </a:solidFill>
                <a:effectLst/>
                <a:latin typeface="+mn-lt"/>
                <a:ea typeface="+mn-ea"/>
                <a:cs typeface="+mn-cs"/>
              </a:rPr>
              <a:t>Ved ikke		4 %	2</a:t>
            </a:r>
          </a:p>
          <a:p>
            <a:r>
              <a:rPr lang="da-DK" sz="1200" kern="1200" dirty="0" smtClean="0">
                <a:solidFill>
                  <a:schemeClr val="tx1"/>
                </a:solidFill>
                <a:effectLst/>
                <a:latin typeface="+mn-lt"/>
                <a:ea typeface="+mn-ea"/>
                <a:cs typeface="+mn-cs"/>
              </a:rPr>
              <a:t>Total		100 %	50</a:t>
            </a:r>
          </a:p>
          <a:p>
            <a:endParaRPr lang="da-DK" sz="1200" kern="1200" dirty="0" smtClean="0">
              <a:solidFill>
                <a:schemeClr val="tx1"/>
              </a:solidFill>
              <a:effectLst/>
              <a:latin typeface="+mn-lt"/>
              <a:ea typeface="+mn-ea"/>
              <a:cs typeface="+mn-cs"/>
            </a:endParaRPr>
          </a:p>
          <a:p>
            <a:r>
              <a:rPr lang="da-DK" sz="1200" i="1" kern="1200" dirty="0" smtClean="0">
                <a:solidFill>
                  <a:schemeClr val="tx1"/>
                </a:solidFill>
                <a:effectLst/>
                <a:latin typeface="+mn-lt"/>
                <a:ea typeface="+mn-ea"/>
                <a:cs typeface="+mn-cs"/>
              </a:rPr>
              <a:t>Kilde: Redegørelser fra sprogcentrene, EVA 2014.</a:t>
            </a:r>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12</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Danskuddannelsen</a:t>
            </a:r>
            <a:r>
              <a:rPr lang="da-DK" sz="1200" kern="1200" baseline="0" dirty="0" smtClean="0">
                <a:solidFill>
                  <a:schemeClr val="tx1"/>
                </a:solidFill>
                <a:effectLst/>
                <a:latin typeface="+mn-lt"/>
                <a:ea typeface="+mn-ea"/>
                <a:cs typeface="+mn-cs"/>
              </a:rPr>
              <a:t> skal kvalificere kursisterne </a:t>
            </a:r>
            <a:r>
              <a:rPr lang="da-DK" sz="1200" kern="1200" baseline="0" dirty="0" err="1" smtClean="0">
                <a:solidFill>
                  <a:schemeClr val="tx1"/>
                </a:solidFill>
                <a:effectLst/>
                <a:latin typeface="+mn-lt"/>
                <a:ea typeface="+mn-ea"/>
                <a:cs typeface="+mn-cs"/>
              </a:rPr>
              <a:t>mhp</a:t>
            </a:r>
            <a:r>
              <a:rPr lang="da-DK" sz="1200" kern="1200" baseline="0" dirty="0" smtClean="0">
                <a:solidFill>
                  <a:schemeClr val="tx1"/>
                </a:solidFill>
                <a:effectLst/>
                <a:latin typeface="+mn-lt"/>
                <a:ea typeface="+mn-ea"/>
                <a:cs typeface="+mn-cs"/>
              </a:rPr>
              <a:t>. anden uddannelse.</a:t>
            </a:r>
          </a:p>
          <a:p>
            <a:r>
              <a:rPr lang="da-DK" sz="1200" kern="1200" dirty="0" smtClean="0">
                <a:solidFill>
                  <a:schemeClr val="tx1"/>
                </a:solidFill>
                <a:effectLst/>
                <a:latin typeface="+mn-lt"/>
                <a:ea typeface="+mn-ea"/>
                <a:cs typeface="+mn-cs"/>
              </a:rPr>
              <a:t>Målet</a:t>
            </a:r>
            <a:r>
              <a:rPr lang="da-DK" sz="1200" kern="1200" baseline="0" dirty="0" smtClean="0">
                <a:solidFill>
                  <a:schemeClr val="tx1"/>
                </a:solidFill>
                <a:effectLst/>
                <a:latin typeface="+mn-lt"/>
                <a:ea typeface="+mn-ea"/>
                <a:cs typeface="+mn-cs"/>
              </a:rPr>
              <a:t> om anden/videre uddannelse kan bl.a. styrkes ved, at sprogcentret samarbejder med/laver brobygning til andre uddannelsesinstitutioner. Det er der mange sprogcentre, der har gjort i 2013-14, men der er også en del, der ikke har haft.</a:t>
            </a:r>
          </a:p>
          <a:p>
            <a:endParaRPr lang="da-DK" sz="1200" kern="1200" baseline="0" dirty="0" smtClean="0">
              <a:solidFill>
                <a:schemeClr val="tx1"/>
              </a:solidFill>
              <a:effectLst/>
              <a:latin typeface="+mn-lt"/>
              <a:ea typeface="+mn-ea"/>
              <a:cs typeface="+mn-cs"/>
            </a:endParaRPr>
          </a:p>
          <a:p>
            <a:r>
              <a:rPr lang="da-DK" sz="1200" b="1" kern="1200" baseline="0" dirty="0" smtClean="0">
                <a:solidFill>
                  <a:schemeClr val="tx1"/>
                </a:solidFill>
                <a:effectLst/>
                <a:latin typeface="+mn-lt"/>
                <a:ea typeface="+mn-ea"/>
                <a:cs typeface="+mn-cs"/>
              </a:rPr>
              <a:t>Datagrundlag</a:t>
            </a:r>
          </a:p>
          <a:p>
            <a:endParaRPr lang="da-DK" sz="1200" kern="1200" dirty="0" smtClean="0">
              <a:solidFill>
                <a:schemeClr val="tx1"/>
              </a:solidFill>
              <a:effectLst/>
              <a:latin typeface="+mn-lt"/>
              <a:ea typeface="+mn-ea"/>
              <a:cs typeface="+mn-cs"/>
            </a:endParaRPr>
          </a:p>
          <a:p>
            <a:r>
              <a:rPr lang="da-DK" sz="1200" i="1" kern="1200" dirty="0" smtClean="0">
                <a:solidFill>
                  <a:schemeClr val="tx1"/>
                </a:solidFill>
                <a:effectLst/>
                <a:latin typeface="+mn-lt"/>
                <a:ea typeface="+mn-ea"/>
                <a:cs typeface="+mn-cs"/>
              </a:rPr>
              <a:t>Har I inden for det sidste års tid samarbejdet med konkrete uddannelsesinstitutioner, fx i form af brobygningsaktiviteter? (N = 50)</a:t>
            </a:r>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		Procent</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Antal</a:t>
            </a:r>
          </a:p>
          <a:p>
            <a:r>
              <a:rPr lang="da-DK" sz="1200" kern="1200" dirty="0" smtClean="0">
                <a:solidFill>
                  <a:schemeClr val="tx1"/>
                </a:solidFill>
                <a:effectLst/>
                <a:latin typeface="+mn-lt"/>
                <a:ea typeface="+mn-ea"/>
                <a:cs typeface="+mn-cs"/>
              </a:rPr>
              <a:t>Ja		58 %	29</a:t>
            </a:r>
          </a:p>
          <a:p>
            <a:r>
              <a:rPr lang="da-DK" sz="1200" kern="1200" dirty="0" smtClean="0">
                <a:solidFill>
                  <a:schemeClr val="tx1"/>
                </a:solidFill>
                <a:effectLst/>
                <a:latin typeface="+mn-lt"/>
                <a:ea typeface="+mn-ea"/>
                <a:cs typeface="+mn-cs"/>
              </a:rPr>
              <a:t>Nej		40 %	20</a:t>
            </a:r>
          </a:p>
          <a:p>
            <a:r>
              <a:rPr lang="da-DK" sz="1200" kern="1200" dirty="0" smtClean="0">
                <a:solidFill>
                  <a:schemeClr val="tx1"/>
                </a:solidFill>
                <a:effectLst/>
                <a:latin typeface="+mn-lt"/>
                <a:ea typeface="+mn-ea"/>
                <a:cs typeface="+mn-cs"/>
              </a:rPr>
              <a:t>Ved ikke		2 %	1</a:t>
            </a:r>
          </a:p>
          <a:p>
            <a:r>
              <a:rPr lang="da-DK" sz="1200" kern="1200" dirty="0" smtClean="0">
                <a:solidFill>
                  <a:schemeClr val="tx1"/>
                </a:solidFill>
                <a:effectLst/>
                <a:latin typeface="+mn-lt"/>
                <a:ea typeface="+mn-ea"/>
                <a:cs typeface="+mn-cs"/>
              </a:rPr>
              <a:t>Total		100 %	50</a:t>
            </a:r>
          </a:p>
          <a:p>
            <a:endParaRPr lang="da-DK" sz="1200" kern="1200" dirty="0" smtClean="0">
              <a:solidFill>
                <a:schemeClr val="tx1"/>
              </a:solidFill>
              <a:effectLst/>
              <a:latin typeface="+mn-lt"/>
              <a:ea typeface="+mn-ea"/>
              <a:cs typeface="+mn-cs"/>
            </a:endParaRPr>
          </a:p>
          <a:p>
            <a:r>
              <a:rPr lang="da-DK" sz="1200" i="1" kern="1200" dirty="0" smtClean="0">
                <a:solidFill>
                  <a:schemeClr val="tx1"/>
                </a:solidFill>
                <a:effectLst/>
                <a:latin typeface="+mn-lt"/>
                <a:ea typeface="+mn-ea"/>
                <a:cs typeface="+mn-cs"/>
              </a:rPr>
              <a:t>Kilde: Redegørelser fra sprogcentrene, EVA 2014.</a:t>
            </a:r>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13</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Danskuddannelsen</a:t>
            </a:r>
            <a:r>
              <a:rPr lang="da-DK" sz="1200" kern="1200" baseline="0" dirty="0" smtClean="0">
                <a:solidFill>
                  <a:schemeClr val="tx1"/>
                </a:solidFill>
                <a:effectLst/>
                <a:latin typeface="+mn-lt"/>
                <a:ea typeface="+mn-ea"/>
                <a:cs typeface="+mn-cs"/>
              </a:rPr>
              <a:t> skal kvalificere kursisterne </a:t>
            </a:r>
            <a:r>
              <a:rPr lang="da-DK" sz="1200" kern="1200" baseline="0" dirty="0" err="1" smtClean="0">
                <a:solidFill>
                  <a:schemeClr val="tx1"/>
                </a:solidFill>
                <a:effectLst/>
                <a:latin typeface="+mn-lt"/>
                <a:ea typeface="+mn-ea"/>
                <a:cs typeface="+mn-cs"/>
              </a:rPr>
              <a:t>mhp</a:t>
            </a:r>
            <a:r>
              <a:rPr lang="da-DK" sz="1200" kern="1200" baseline="0" dirty="0" smtClean="0">
                <a:solidFill>
                  <a:schemeClr val="tx1"/>
                </a:solidFill>
                <a:effectLst/>
                <a:latin typeface="+mn-lt"/>
                <a:ea typeface="+mn-ea"/>
                <a:cs typeface="+mn-cs"/>
              </a:rPr>
              <a:t>. at blive aktive samfundsborgere.</a:t>
            </a:r>
          </a:p>
          <a:p>
            <a:r>
              <a:rPr lang="da-DK" sz="1200" kern="1200" dirty="0" smtClean="0">
                <a:solidFill>
                  <a:schemeClr val="tx1"/>
                </a:solidFill>
                <a:effectLst/>
                <a:latin typeface="+mn-lt"/>
                <a:ea typeface="+mn-ea"/>
                <a:cs typeface="+mn-cs"/>
              </a:rPr>
              <a:t>Målet</a:t>
            </a:r>
            <a:r>
              <a:rPr lang="da-DK" sz="1200" kern="1200" baseline="0" dirty="0" smtClean="0">
                <a:solidFill>
                  <a:schemeClr val="tx1"/>
                </a:solidFill>
                <a:effectLst/>
                <a:latin typeface="+mn-lt"/>
                <a:ea typeface="+mn-ea"/>
                <a:cs typeface="+mn-cs"/>
              </a:rPr>
              <a:t> om medborgerskab kan bl.a. styrkes ved, at sprogcentret samarbejder med lokalsamfundet og frivillige (institutioner/individer). Det er der mange sprogcentre, der har gjort i 2013-14, men der er også nogle, der ikke har haft disse samarbejder.</a:t>
            </a:r>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Har I inden for det sidste års tid samarbejdet med eksterne om konkrete aktiviteter, der skal styrke kursisternes viden om og deltagelse i samfundslivet? (N = 49)</a:t>
            </a:r>
          </a:p>
          <a:p>
            <a:endParaRPr lang="da-DK" sz="1200" kern="1200" dirty="0" smtClean="0">
              <a:solidFill>
                <a:schemeClr val="tx1"/>
              </a:solidFill>
              <a:effectLst/>
              <a:latin typeface="+mn-lt"/>
              <a:ea typeface="+mn-ea"/>
              <a:cs typeface="+mn-cs"/>
            </a:endParaRPr>
          </a:p>
          <a:p>
            <a:r>
              <a:rPr lang="da-DK" sz="1200" kern="1200" dirty="0" smtClean="0">
                <a:solidFill>
                  <a:schemeClr val="tx1"/>
                </a:solidFill>
                <a:effectLst/>
                <a:latin typeface="+mn-lt"/>
                <a:ea typeface="+mn-ea"/>
                <a:cs typeface="+mn-cs"/>
              </a:rPr>
              <a:t>		Procent</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Antal</a:t>
            </a:r>
          </a:p>
          <a:p>
            <a:r>
              <a:rPr lang="da-DK" sz="1200" kern="1200" dirty="0" smtClean="0">
                <a:solidFill>
                  <a:schemeClr val="tx1"/>
                </a:solidFill>
                <a:effectLst/>
                <a:latin typeface="+mn-lt"/>
                <a:ea typeface="+mn-ea"/>
                <a:cs typeface="+mn-cs"/>
              </a:rPr>
              <a:t>Ja		88 %	43</a:t>
            </a:r>
          </a:p>
          <a:p>
            <a:r>
              <a:rPr lang="da-DK" sz="1200" kern="1200" dirty="0" smtClean="0">
                <a:solidFill>
                  <a:schemeClr val="tx1"/>
                </a:solidFill>
                <a:effectLst/>
                <a:latin typeface="+mn-lt"/>
                <a:ea typeface="+mn-ea"/>
                <a:cs typeface="+mn-cs"/>
              </a:rPr>
              <a:t>Nej		8 %	4</a:t>
            </a:r>
          </a:p>
          <a:p>
            <a:r>
              <a:rPr lang="da-DK" sz="1200" kern="1200" dirty="0" smtClean="0">
                <a:solidFill>
                  <a:schemeClr val="tx1"/>
                </a:solidFill>
                <a:effectLst/>
                <a:latin typeface="+mn-lt"/>
                <a:ea typeface="+mn-ea"/>
                <a:cs typeface="+mn-cs"/>
              </a:rPr>
              <a:t>Ved ikke		4 %	2</a:t>
            </a:r>
          </a:p>
          <a:p>
            <a:r>
              <a:rPr lang="da-DK" sz="1200" kern="1200" dirty="0" smtClean="0">
                <a:solidFill>
                  <a:schemeClr val="tx1"/>
                </a:solidFill>
                <a:effectLst/>
                <a:latin typeface="+mn-lt"/>
                <a:ea typeface="+mn-ea"/>
                <a:cs typeface="+mn-cs"/>
              </a:rPr>
              <a:t>Total		100 %	50</a:t>
            </a:r>
          </a:p>
          <a:p>
            <a:endParaRPr lang="da-DK" sz="1200" kern="1200" dirty="0" smtClean="0">
              <a:solidFill>
                <a:schemeClr val="tx1"/>
              </a:solidFill>
              <a:effectLst/>
              <a:latin typeface="+mn-lt"/>
              <a:ea typeface="+mn-ea"/>
              <a:cs typeface="+mn-cs"/>
            </a:endParaRPr>
          </a:p>
          <a:p>
            <a:r>
              <a:rPr lang="da-DK" sz="1200" i="1" kern="1200" dirty="0" smtClean="0">
                <a:solidFill>
                  <a:schemeClr val="tx1"/>
                </a:solidFill>
                <a:effectLst/>
                <a:latin typeface="+mn-lt"/>
                <a:ea typeface="+mn-ea"/>
                <a:cs typeface="+mn-cs"/>
              </a:rPr>
              <a:t>Kilde: Redegørelser fra sprogcentrene, EVA 2014.</a:t>
            </a:r>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14</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15</a:t>
            </a:fld>
            <a:endParaRPr lang="da-DK"/>
          </a:p>
        </p:txBody>
      </p:sp>
    </p:spTree>
    <p:extLst>
      <p:ext uri="{BB962C8B-B14F-4D97-AF65-F5344CB8AC3E}">
        <p14:creationId xmlns:p14="http://schemas.microsoft.com/office/powerpoint/2010/main" val="4275077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smtClean="0">
                <a:solidFill>
                  <a:schemeClr val="tx1"/>
                </a:solidFill>
                <a:effectLst/>
                <a:latin typeface="+mn-lt"/>
                <a:ea typeface="+mn-ea"/>
                <a:cs typeface="+mn-cs"/>
              </a:rPr>
              <a:t>I vores undersøgelse kan vi se,</a:t>
            </a:r>
            <a:r>
              <a:rPr lang="da-DK" sz="1200" kern="1200" baseline="0" dirty="0" smtClean="0">
                <a:solidFill>
                  <a:schemeClr val="tx1"/>
                </a:solidFill>
                <a:effectLst/>
                <a:latin typeface="+mn-lt"/>
                <a:ea typeface="+mn-ea"/>
                <a:cs typeface="+mn-cs"/>
              </a:rPr>
              <a:t> at der overordnet findes to måder l</a:t>
            </a:r>
            <a:r>
              <a:rPr lang="da-DK" sz="1200" kern="1200" dirty="0" smtClean="0">
                <a:solidFill>
                  <a:schemeClr val="tx1"/>
                </a:solidFill>
                <a:effectLst/>
                <a:latin typeface="+mn-lt"/>
                <a:ea typeface="+mn-ea"/>
                <a:cs typeface="+mn-cs"/>
              </a:rPr>
              <a:t>ærerne tænker om og arbejder med de </a:t>
            </a:r>
            <a:r>
              <a:rPr lang="da-DK" sz="1200" kern="1200" dirty="0" err="1" smtClean="0">
                <a:solidFill>
                  <a:schemeClr val="tx1"/>
                </a:solidFill>
                <a:effectLst/>
                <a:latin typeface="+mn-lt"/>
                <a:ea typeface="+mn-ea"/>
                <a:cs typeface="+mn-cs"/>
              </a:rPr>
              <a:t>integrative</a:t>
            </a:r>
            <a:r>
              <a:rPr lang="da-DK" sz="1200" kern="1200" dirty="0" smtClean="0">
                <a:solidFill>
                  <a:schemeClr val="tx1"/>
                </a:solidFill>
                <a:effectLst/>
                <a:latin typeface="+mn-lt"/>
                <a:ea typeface="+mn-ea"/>
                <a:cs typeface="+mn-cs"/>
              </a:rPr>
              <a:t> mål.</a:t>
            </a:r>
            <a:r>
              <a:rPr lang="da-DK" sz="1200" kern="1200" baseline="0" dirty="0" smtClean="0">
                <a:solidFill>
                  <a:schemeClr val="tx1"/>
                </a:solidFill>
                <a:effectLst/>
                <a:latin typeface="+mn-lt"/>
                <a:ea typeface="+mn-ea"/>
                <a:cs typeface="+mn-cs"/>
              </a:rPr>
              <a:t> </a:t>
            </a:r>
            <a:r>
              <a:rPr lang="da-DK" sz="1200" kern="1200" dirty="0" smtClean="0">
                <a:solidFill>
                  <a:schemeClr val="tx1"/>
                </a:solidFill>
                <a:effectLst/>
                <a:latin typeface="+mn-lt"/>
                <a:ea typeface="+mn-ea"/>
                <a:cs typeface="+mn-cs"/>
              </a:rPr>
              <a:t>De to tilgange afspejler, at lærerne fortolker og vægter målene forskelligt, hvilket har betydning for, hvordan undervisningen udfolder sig. Nedenfor beskriver vi de to tilgange: </a:t>
            </a:r>
          </a:p>
          <a:p>
            <a:endParaRPr lang="da-DK"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da-DK" sz="1200" b="1" kern="1200" dirty="0" smtClean="0">
                <a:solidFill>
                  <a:schemeClr val="tx1"/>
                </a:solidFill>
                <a:effectLst/>
                <a:latin typeface="+mn-lt"/>
                <a:ea typeface="+mn-ea"/>
                <a:cs typeface="+mn-cs"/>
              </a:rPr>
              <a:t>De sproglige mål går forud for de </a:t>
            </a:r>
            <a:r>
              <a:rPr lang="da-DK" sz="1200" b="1" kern="1200" dirty="0" err="1" smtClean="0">
                <a:solidFill>
                  <a:schemeClr val="tx1"/>
                </a:solidFill>
                <a:effectLst/>
                <a:latin typeface="+mn-lt"/>
                <a:ea typeface="+mn-ea"/>
                <a:cs typeface="+mn-cs"/>
              </a:rPr>
              <a:t>integrative</a:t>
            </a:r>
            <a:r>
              <a:rPr lang="da-DK" sz="1200" b="1" kern="1200" dirty="0" smtClean="0">
                <a:solidFill>
                  <a:schemeClr val="tx1"/>
                </a:solidFill>
                <a:effectLst/>
                <a:latin typeface="+mn-lt"/>
                <a:ea typeface="+mn-ea"/>
                <a:cs typeface="+mn-cs"/>
              </a:rPr>
              <a:t> mål: </a:t>
            </a:r>
            <a:r>
              <a:rPr lang="da-DK" sz="1200" kern="1200" dirty="0" smtClean="0">
                <a:solidFill>
                  <a:schemeClr val="tx1"/>
                </a:solidFill>
                <a:effectLst/>
                <a:latin typeface="+mn-lt"/>
                <a:ea typeface="+mn-ea"/>
                <a:cs typeface="+mn-cs"/>
              </a:rPr>
              <a:t>Sproget er nøglen, og danskundervisningen og et godt sprog skaber de bedste betingelser for at nå de </a:t>
            </a:r>
            <a:r>
              <a:rPr lang="da-DK" sz="1200" kern="1200" dirty="0" err="1" smtClean="0">
                <a:solidFill>
                  <a:schemeClr val="tx1"/>
                </a:solidFill>
                <a:effectLst/>
                <a:latin typeface="+mn-lt"/>
                <a:ea typeface="+mn-ea"/>
                <a:cs typeface="+mn-cs"/>
              </a:rPr>
              <a:t>integrative</a:t>
            </a:r>
            <a:r>
              <a:rPr lang="da-DK" sz="1200" kern="1200" dirty="0" smtClean="0">
                <a:solidFill>
                  <a:schemeClr val="tx1"/>
                </a:solidFill>
                <a:effectLst/>
                <a:latin typeface="+mn-lt"/>
                <a:ea typeface="+mn-ea"/>
                <a:cs typeface="+mn-cs"/>
              </a:rPr>
              <a:t> mål.</a:t>
            </a:r>
          </a:p>
          <a:p>
            <a:pPr marL="171450" lvl="0" indent="-171450">
              <a:buFont typeface="Arial" panose="020B0604020202020204" pitchFamily="34" charset="0"/>
              <a:buChar char="•"/>
            </a:pPr>
            <a:r>
              <a:rPr lang="da-DK" sz="1200" b="1" kern="1200" dirty="0" smtClean="0">
                <a:solidFill>
                  <a:schemeClr val="tx1"/>
                </a:solidFill>
                <a:effectLst/>
                <a:latin typeface="+mn-lt"/>
                <a:ea typeface="+mn-ea"/>
                <a:cs typeface="+mn-cs"/>
              </a:rPr>
              <a:t>De sproglige og de </a:t>
            </a:r>
            <a:r>
              <a:rPr lang="da-DK" sz="1200" b="1" kern="1200" dirty="0" err="1" smtClean="0">
                <a:solidFill>
                  <a:schemeClr val="tx1"/>
                </a:solidFill>
                <a:effectLst/>
                <a:latin typeface="+mn-lt"/>
                <a:ea typeface="+mn-ea"/>
                <a:cs typeface="+mn-cs"/>
              </a:rPr>
              <a:t>integrative</a:t>
            </a:r>
            <a:r>
              <a:rPr lang="da-DK" sz="1200" b="1" kern="1200" dirty="0" smtClean="0">
                <a:solidFill>
                  <a:schemeClr val="tx1"/>
                </a:solidFill>
                <a:effectLst/>
                <a:latin typeface="+mn-lt"/>
                <a:ea typeface="+mn-ea"/>
                <a:cs typeface="+mn-cs"/>
              </a:rPr>
              <a:t> mål går hånd i hånd: </a:t>
            </a:r>
            <a:r>
              <a:rPr lang="da-DK" sz="1200" kern="1200" dirty="0" smtClean="0">
                <a:solidFill>
                  <a:schemeClr val="tx1"/>
                </a:solidFill>
                <a:effectLst/>
                <a:latin typeface="+mn-lt"/>
                <a:ea typeface="+mn-ea"/>
                <a:cs typeface="+mn-cs"/>
              </a:rPr>
              <a:t>Målene kan ikke ses adskilt fra danskundervisningen, og sprogundervisningen tilrettelægges, så den forbedrer kursisternes muligheder for at nå de </a:t>
            </a:r>
            <a:r>
              <a:rPr lang="da-DK" sz="1200" kern="1200" dirty="0" err="1" smtClean="0">
                <a:solidFill>
                  <a:schemeClr val="tx1"/>
                </a:solidFill>
                <a:effectLst/>
                <a:latin typeface="+mn-lt"/>
                <a:ea typeface="+mn-ea"/>
                <a:cs typeface="+mn-cs"/>
              </a:rPr>
              <a:t>integrative</a:t>
            </a:r>
            <a:r>
              <a:rPr lang="da-DK" sz="1200" kern="1200" dirty="0" smtClean="0">
                <a:solidFill>
                  <a:schemeClr val="tx1"/>
                </a:solidFill>
                <a:effectLst/>
                <a:latin typeface="+mn-lt"/>
                <a:ea typeface="+mn-ea"/>
                <a:cs typeface="+mn-cs"/>
              </a:rPr>
              <a:t> mål.</a:t>
            </a:r>
          </a:p>
          <a:p>
            <a:endParaRPr lang="da-DK" dirty="0" smtClean="0"/>
          </a:p>
          <a:p>
            <a:r>
              <a:rPr lang="da-DK" dirty="0" smtClean="0"/>
              <a:t>Tilgangene</a:t>
            </a:r>
            <a:r>
              <a:rPr lang="da-DK" baseline="0" dirty="0" smtClean="0"/>
              <a:t> er skarpt trukket op, og man vil som lærer måske ikke udelukkende se sig selv i den ene eller den anden tilgange. Tilgangene tjener som tankemodeller, der kan bruges som en refleksion over egen undervisning – og som et udgangspunkt for at tale sammen om undervisningen.</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16</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to tilgange giver anledning</a:t>
            </a:r>
            <a:r>
              <a:rPr lang="da-DK" baseline="0" dirty="0" smtClean="0"/>
              <a:t> til forskellige måder at angribe undervisningen på. </a:t>
            </a:r>
          </a:p>
          <a:p>
            <a:r>
              <a:rPr lang="da-DK" baseline="0" dirty="0" smtClean="0"/>
              <a:t>I den </a:t>
            </a:r>
            <a:r>
              <a:rPr lang="da-DK" b="1" baseline="0" dirty="0" smtClean="0"/>
              <a:t>første tilgang </a:t>
            </a:r>
            <a:r>
              <a:rPr lang="da-DK" baseline="0" dirty="0" smtClean="0"/>
              <a:t>er der fokus på at tilrettelægge en undervisning, hvor </a:t>
            </a:r>
            <a:r>
              <a:rPr lang="da-DK" b="0" baseline="0" dirty="0" smtClean="0"/>
              <a:t>man </a:t>
            </a:r>
            <a:r>
              <a:rPr lang="da-DK" b="1" baseline="0" dirty="0" smtClean="0"/>
              <a:t>taler om </a:t>
            </a:r>
            <a:r>
              <a:rPr lang="da-DK" baseline="0" dirty="0" smtClean="0"/>
              <a:t>arbejde og uddannelse (og medborgerskab).</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17</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to tilgange giver anledning</a:t>
            </a:r>
            <a:r>
              <a:rPr lang="da-DK" baseline="0" dirty="0" smtClean="0"/>
              <a:t> til forskellige måder at angribe undervisningen på. </a:t>
            </a:r>
          </a:p>
          <a:p>
            <a:r>
              <a:rPr lang="da-DK" baseline="0" dirty="0" smtClean="0"/>
              <a:t>I den første tilgang er der fokus på at tilrettelægge en undervisning, hvor </a:t>
            </a:r>
            <a:r>
              <a:rPr lang="da-DK" b="0" baseline="0" dirty="0" smtClean="0"/>
              <a:t>man </a:t>
            </a:r>
            <a:r>
              <a:rPr lang="da-DK" b="1" baseline="0" dirty="0" smtClean="0"/>
              <a:t>taler om </a:t>
            </a:r>
            <a:r>
              <a:rPr lang="da-DK" baseline="0" dirty="0" smtClean="0"/>
              <a:t>arbejde og uddannelse (og medborgerskab).</a:t>
            </a:r>
          </a:p>
          <a:p>
            <a:endParaRPr lang="da-DK" baseline="0" dirty="0" smtClean="0"/>
          </a:p>
          <a:p>
            <a:r>
              <a:rPr lang="da-DK" baseline="0" dirty="0" smtClean="0"/>
              <a:t>Her et eksempel på en lærer, der italesætter vurderingen af, at et basalt sprogligt færdighedsniveau er en forudsætning for at arbejde med de andre mål. </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18</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to tilgange giver anledning</a:t>
            </a:r>
            <a:r>
              <a:rPr lang="da-DK" baseline="0" dirty="0" smtClean="0"/>
              <a:t> til forskellige måder at angribe undervisningen på. </a:t>
            </a:r>
          </a:p>
          <a:p>
            <a:r>
              <a:rPr lang="da-DK" baseline="0" dirty="0" smtClean="0"/>
              <a:t>I den </a:t>
            </a:r>
            <a:r>
              <a:rPr lang="da-DK" b="1" baseline="0" dirty="0" smtClean="0"/>
              <a:t>anden tilgang </a:t>
            </a:r>
            <a:r>
              <a:rPr lang="da-DK" baseline="0" dirty="0" smtClean="0"/>
              <a:t>er der fokus på at tilrettelægge en undervisning, der </a:t>
            </a:r>
            <a:r>
              <a:rPr lang="da-DK" b="1" baseline="0" dirty="0" smtClean="0"/>
              <a:t>bygger bro</a:t>
            </a:r>
            <a:r>
              <a:rPr lang="da-DK" baseline="0" dirty="0" smtClean="0"/>
              <a:t> til arbejde og uddannelse (og medborgerskab).</a:t>
            </a:r>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19</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 to tilgange giver anledning</a:t>
            </a:r>
            <a:r>
              <a:rPr lang="da-DK" baseline="0" dirty="0" smtClean="0"/>
              <a:t> til forskellige måder at angribe undervisningen på. </a:t>
            </a:r>
          </a:p>
          <a:p>
            <a:r>
              <a:rPr lang="da-DK" baseline="0" dirty="0" smtClean="0"/>
              <a:t>I den anden tilgang er der fokus på at tilrettelægge en undervisning, der </a:t>
            </a:r>
            <a:r>
              <a:rPr lang="da-DK" b="1" baseline="0" dirty="0" smtClean="0"/>
              <a:t>bygger bro</a:t>
            </a:r>
            <a:r>
              <a:rPr lang="da-DK" baseline="0" dirty="0" smtClean="0"/>
              <a:t> arbejde og uddannelse (og medborgerskab).</a:t>
            </a:r>
          </a:p>
          <a:p>
            <a:endParaRPr lang="da-DK"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baseline="0" dirty="0" smtClean="0"/>
              <a:t>Her et eksempel på en lærer, der italesætter oplevelsen af, at det er vigtigt at er samspillet mellem den sproglige tillæring og kursisternes hverdag/erfaringer er omdrejningspunktet. </a:t>
            </a: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20</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21</a:t>
            </a:fld>
            <a:endParaRPr lang="da-DK"/>
          </a:p>
        </p:txBody>
      </p:sp>
    </p:spTree>
    <p:extLst>
      <p:ext uri="{BB962C8B-B14F-4D97-AF65-F5344CB8AC3E}">
        <p14:creationId xmlns:p14="http://schemas.microsoft.com/office/powerpoint/2010/main" val="1760028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22</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23</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24</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25</a:t>
            </a:fld>
            <a:endParaRPr lang="da-DK"/>
          </a:p>
        </p:txBody>
      </p:sp>
    </p:spTree>
    <p:extLst>
      <p:ext uri="{BB962C8B-B14F-4D97-AF65-F5344CB8AC3E}">
        <p14:creationId xmlns:p14="http://schemas.microsoft.com/office/powerpoint/2010/main" val="1189007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lvl="0">
              <a:spcAft>
                <a:spcPts val="1000"/>
              </a:spcAft>
              <a:buClr>
                <a:srgbClr val="575757"/>
              </a:buClr>
            </a:pPr>
            <a:r>
              <a:rPr lang="da-DK" sz="1200" b="0" dirty="0" smtClean="0">
                <a:solidFill>
                  <a:schemeClr val="bg1"/>
                </a:solidFill>
              </a:rPr>
              <a:t>Ledernes gennemsnitlige tidsforbrug fordelt på fire typer af ledelsesopgaver, henholdsvis faktisk og ideel fordeling (N = 43)</a:t>
            </a:r>
          </a:p>
          <a:p>
            <a:pPr lvl="0">
              <a:spcAft>
                <a:spcPts val="1000"/>
              </a:spcAft>
              <a:buClr>
                <a:srgbClr val="575757"/>
              </a:buClr>
            </a:pPr>
            <a:r>
              <a:rPr lang="da-DK" sz="1200" b="0" dirty="0" smtClean="0">
                <a:solidFill>
                  <a:schemeClr val="bg1"/>
                </a:solidFill>
              </a:rPr>
              <a:t>				Faktisk fordeling 	Ideel fordeling  </a:t>
            </a:r>
          </a:p>
          <a:p>
            <a:pPr lvl="0">
              <a:spcAft>
                <a:spcPts val="1000"/>
              </a:spcAft>
              <a:buClr>
                <a:srgbClr val="575757"/>
              </a:buClr>
            </a:pPr>
            <a:r>
              <a:rPr lang="da-DK" sz="1200" b="0" dirty="0" smtClean="0">
                <a:solidFill>
                  <a:schemeClr val="bg1"/>
                </a:solidFill>
              </a:rPr>
              <a:t>Administrativ ledelse			31 %		18 %</a:t>
            </a:r>
          </a:p>
          <a:p>
            <a:pPr lvl="0">
              <a:spcAft>
                <a:spcPts val="1000"/>
              </a:spcAft>
              <a:buClr>
                <a:srgbClr val="575757"/>
              </a:buClr>
            </a:pPr>
            <a:r>
              <a:rPr lang="da-DK" sz="1200" b="0" dirty="0" smtClean="0">
                <a:solidFill>
                  <a:schemeClr val="bg1"/>
                </a:solidFill>
              </a:rPr>
              <a:t>Personaleledelse			27 %		27 %</a:t>
            </a:r>
          </a:p>
          <a:p>
            <a:pPr lvl="0">
              <a:spcAft>
                <a:spcPts val="1000"/>
              </a:spcAft>
              <a:buClr>
                <a:srgbClr val="575757"/>
              </a:buClr>
            </a:pPr>
            <a:r>
              <a:rPr lang="da-DK" sz="1200" b="0" dirty="0" smtClean="0">
                <a:solidFill>
                  <a:schemeClr val="bg1"/>
                </a:solidFill>
              </a:rPr>
              <a:t>Strategisk ledelse			22 %		29 %</a:t>
            </a:r>
          </a:p>
          <a:p>
            <a:pPr lvl="0">
              <a:spcAft>
                <a:spcPts val="1000"/>
              </a:spcAft>
              <a:buClr>
                <a:srgbClr val="575757"/>
              </a:buClr>
            </a:pPr>
            <a:r>
              <a:rPr lang="da-DK" sz="1200" b="0" dirty="0" smtClean="0">
                <a:solidFill>
                  <a:schemeClr val="bg1"/>
                </a:solidFill>
              </a:rPr>
              <a:t>Faglig/pædagogisk ledelse			18 %		25 %</a:t>
            </a:r>
          </a:p>
          <a:p>
            <a:pPr lvl="0">
              <a:spcAft>
                <a:spcPts val="1000"/>
              </a:spcAft>
              <a:buClr>
                <a:srgbClr val="575757"/>
              </a:buClr>
            </a:pPr>
            <a:r>
              <a:rPr lang="da-DK" sz="1200" b="0" dirty="0" smtClean="0">
                <a:solidFill>
                  <a:schemeClr val="bg1"/>
                </a:solidFill>
              </a:rPr>
              <a:t>Total				100 %		100 %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p>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26</a:t>
            </a:fld>
            <a:endParaRPr lang="da-DK"/>
          </a:p>
        </p:txBody>
      </p:sp>
    </p:spTree>
    <p:extLst>
      <p:ext uri="{BB962C8B-B14F-4D97-AF65-F5344CB8AC3E}">
        <p14:creationId xmlns:p14="http://schemas.microsoft.com/office/powerpoint/2010/main" val="2598521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27</a:t>
            </a:fld>
            <a:endParaRPr lang="da-DK"/>
          </a:p>
        </p:txBody>
      </p:sp>
    </p:spTree>
    <p:extLst>
      <p:ext uri="{BB962C8B-B14F-4D97-AF65-F5344CB8AC3E}">
        <p14:creationId xmlns:p14="http://schemas.microsoft.com/office/powerpoint/2010/main" val="1189007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fld id="{6A7E0795-81AF-489A-9A37-F3A7D904ADFB}" type="slidenum">
              <a:rPr lang="da-DK" smtClean="0"/>
              <a:t>28</a:t>
            </a:fld>
            <a:endParaRPr lang="da-DK"/>
          </a:p>
        </p:txBody>
      </p:sp>
    </p:spTree>
    <p:extLst>
      <p:ext uri="{BB962C8B-B14F-4D97-AF65-F5344CB8AC3E}">
        <p14:creationId xmlns:p14="http://schemas.microsoft.com/office/powerpoint/2010/main" val="2968009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foto">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1368000"/>
            <a:ext cx="9144000" cy="5490000"/>
          </a:xfrm>
          <a:solidFill>
            <a:schemeClr val="bg2"/>
          </a:solidFill>
        </p:spPr>
        <p:txBody>
          <a:bodyPr/>
          <a:lstStyle>
            <a:lvl1pPr marL="0" indent="0" algn="ctr">
              <a:buNone/>
              <a:defRPr baseline="0"/>
            </a:lvl1pPr>
          </a:lstStyle>
          <a:p>
            <a:r>
              <a:rPr lang="da-DK" smtClean="0"/>
              <a:t>Klik på ikonet for at tilføje et billede</a:t>
            </a:r>
            <a:endParaRPr lang="da-DK" dirty="0"/>
          </a:p>
        </p:txBody>
      </p:sp>
      <p:sp>
        <p:nvSpPr>
          <p:cNvPr id="1024" name="Pladsholder til tekst 1023"/>
          <p:cNvSpPr>
            <a:spLocks noGrp="1"/>
          </p:cNvSpPr>
          <p:nvPr>
            <p:ph type="body" sz="quarter" idx="15"/>
          </p:nvPr>
        </p:nvSpPr>
        <p:spPr>
          <a:xfrm>
            <a:off x="914400" y="4114800"/>
            <a:ext cx="8229600" cy="2340000"/>
          </a:xfrm>
          <a:solidFill>
            <a:schemeClr val="accent6">
              <a:alpha val="80000"/>
            </a:schemeClr>
          </a:solidFill>
        </p:spPr>
        <p:txBody>
          <a:bodyPr/>
          <a:lstStyle>
            <a:lvl1pPr>
              <a:defRPr sz="100" baseline="0">
                <a:solidFill>
                  <a:schemeClr val="accent2"/>
                </a:solidFill>
              </a:defRPr>
            </a:lvl1pPr>
          </a:lstStyle>
          <a:p>
            <a:pPr lvl="0"/>
            <a:r>
              <a:rPr lang="da-DK" smtClean="0"/>
              <a:t>Klik for at redigere i master</a:t>
            </a:r>
          </a:p>
        </p:txBody>
      </p:sp>
      <p:sp>
        <p:nvSpPr>
          <p:cNvPr id="2" name="Titel 1"/>
          <p:cNvSpPr>
            <a:spLocks noGrp="1"/>
          </p:cNvSpPr>
          <p:nvPr>
            <p:ph type="ctrTitle" hasCustomPrompt="1"/>
          </p:nvPr>
        </p:nvSpPr>
        <p:spPr>
          <a:xfrm>
            <a:off x="917576" y="4118290"/>
            <a:ext cx="7528409" cy="1752018"/>
          </a:xfrm>
          <a:noFill/>
        </p:spPr>
        <p:txBody>
          <a:bodyPr lIns="288000" tIns="180000" rIns="0" bIns="0" anchor="t" anchorCtr="0"/>
          <a:lstStyle>
            <a:lvl1pPr>
              <a:defRPr kern="0" spc="0" baseline="0">
                <a:solidFill>
                  <a:schemeClr val="bg1"/>
                </a:solidFill>
              </a:defRPr>
            </a:lvl1pPr>
          </a:lstStyle>
          <a:p>
            <a:r>
              <a:rPr lang="da-DK" dirty="0" smtClean="0"/>
              <a:t>Præsentationstitel</a:t>
            </a:r>
            <a:br>
              <a:rPr lang="da-DK" dirty="0" smtClean="0"/>
            </a:br>
            <a:r>
              <a:rPr lang="da-DK" dirty="0" smtClean="0"/>
              <a:t>i op til tre linjer</a:t>
            </a:r>
            <a:endParaRPr lang="da-DK" dirty="0"/>
          </a:p>
        </p:txBody>
      </p:sp>
      <p:sp>
        <p:nvSpPr>
          <p:cNvPr id="3" name="Tekstboks 2"/>
          <p:cNvSpPr txBox="1"/>
          <p:nvPr userDrawn="1"/>
        </p:nvSpPr>
        <p:spPr>
          <a:xfrm>
            <a:off x="9513038" y="1367999"/>
            <a:ext cx="1980000" cy="360000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t>
            </a:r>
            <a:br>
              <a:rPr lang="da-DK" sz="1000" baseline="0" dirty="0" smtClean="0">
                <a:solidFill>
                  <a:schemeClr val="bg2">
                    <a:lumMod val="50000"/>
                  </a:schemeClr>
                </a:solidFill>
              </a:rPr>
            </a:br>
            <a:r>
              <a:rPr lang="da-DK" sz="1000" baseline="0" dirty="0" smtClean="0">
                <a:solidFill>
                  <a:schemeClr val="bg2">
                    <a:lumMod val="50000"/>
                  </a:schemeClr>
                </a:solidFill>
              </a:rPr>
              <a:t>af foto som beskrevet ovenfor.</a:t>
            </a:r>
          </a:p>
          <a:p>
            <a:r>
              <a:rPr lang="da-DK" sz="1000" baseline="0" dirty="0" smtClean="0">
                <a:solidFill>
                  <a:schemeClr val="bg2">
                    <a:lumMod val="50000"/>
                  </a:schemeClr>
                </a:solidFill>
              </a:rPr>
              <a:t>Når foto er placeret, </a:t>
            </a:r>
            <a:r>
              <a:rPr lang="da-DK" sz="1000" baseline="0" dirty="0" err="1" smtClean="0">
                <a:solidFill>
                  <a:schemeClr val="bg2">
                    <a:lumMod val="50000"/>
                  </a:schemeClr>
                </a:solidFill>
              </a:rPr>
              <a:t>højreklik</a:t>
            </a:r>
            <a:r>
              <a:rPr lang="da-DK" sz="1000" baseline="0" dirty="0" smtClean="0">
                <a:solidFill>
                  <a:schemeClr val="bg2">
                    <a:lumMod val="50000"/>
                  </a:schemeClr>
                </a:solidFill>
              </a:rPr>
              <a:t/>
            </a:r>
            <a:br>
              <a:rPr lang="da-DK" sz="1000" baseline="0" dirty="0" smtClean="0">
                <a:solidFill>
                  <a:schemeClr val="bg2">
                    <a:lumMod val="50000"/>
                  </a:schemeClr>
                </a:solidFill>
              </a:rPr>
            </a:br>
            <a:r>
              <a:rPr lang="da-DK" sz="1000" baseline="0" dirty="0" smtClean="0">
                <a:solidFill>
                  <a:schemeClr val="bg2">
                    <a:lumMod val="50000"/>
                  </a:schemeClr>
                </a:solidFill>
              </a:rPr>
              <a:t>og vælg ”Placér bagerst”.</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bjælke:</a:t>
            </a:r>
          </a:p>
          <a:p>
            <a:r>
              <a:rPr lang="da-DK" sz="1000" dirty="0" smtClean="0">
                <a:solidFill>
                  <a:schemeClr val="bg2">
                    <a:lumMod val="50000"/>
                  </a:schemeClr>
                </a:solidFill>
              </a:rPr>
              <a:t>Klik på den farvede bjælke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i </a:t>
            </a:r>
            <a:br>
              <a:rPr lang="da-DK" sz="1000" baseline="0" dirty="0" smtClean="0">
                <a:solidFill>
                  <a:schemeClr val="bg2">
                    <a:lumMod val="50000"/>
                  </a:schemeClr>
                </a:solidFill>
              </a:rPr>
            </a:br>
            <a:r>
              <a:rPr lang="da-DK" sz="1000" baseline="0" dirty="0" smtClean="0">
                <a:solidFill>
                  <a:schemeClr val="bg2">
                    <a:lumMod val="50000"/>
                  </a:schemeClr>
                </a:solidFill>
              </a:rPr>
              <a:t>fanen ”Startside” under </a:t>
            </a:r>
            <a:br>
              <a:rPr lang="da-DK" sz="1000" baseline="0" dirty="0" smtClean="0">
                <a:solidFill>
                  <a:schemeClr val="bg2">
                    <a:lumMod val="50000"/>
                  </a:schemeClr>
                </a:solidFill>
              </a:rPr>
            </a:br>
            <a:r>
              <a:rPr lang="da-DK" sz="1000" baseline="0" dirty="0" smtClean="0">
                <a:solidFill>
                  <a:schemeClr val="bg2">
                    <a:lumMod val="50000"/>
                  </a:schemeClr>
                </a:solidFill>
              </a:rPr>
              <a:t>”Fyldfarve til figur”.</a:t>
            </a:r>
          </a:p>
          <a:p>
            <a:endParaRPr lang="da-DK" sz="1000" baseline="0" dirty="0" smtClean="0">
              <a:solidFill>
                <a:schemeClr val="bg2">
                  <a:lumMod val="50000"/>
                </a:schemeClr>
              </a:solidFill>
            </a:endParaRPr>
          </a:p>
          <a:p>
            <a:r>
              <a:rPr lang="da-DK" sz="1000" baseline="0" dirty="0" smtClean="0">
                <a:solidFill>
                  <a:schemeClr val="bg2">
                    <a:lumMod val="50000"/>
                  </a:schemeClr>
                </a:solidFill>
              </a:rPr>
              <a:t>Metoden er den samme for </a:t>
            </a:r>
            <a:br>
              <a:rPr lang="da-DK" sz="1000" baseline="0" dirty="0" smtClean="0">
                <a:solidFill>
                  <a:schemeClr val="bg2">
                    <a:lumMod val="50000"/>
                  </a:schemeClr>
                </a:solidFill>
              </a:rPr>
            </a:br>
            <a:r>
              <a:rPr lang="da-DK" sz="1000" baseline="0" dirty="0" smtClean="0">
                <a:solidFill>
                  <a:schemeClr val="bg2">
                    <a:lumMod val="50000"/>
                  </a:schemeClr>
                </a:solidFill>
              </a:rPr>
              <a:t>det lille farvede felt.</a:t>
            </a:r>
            <a:endParaRPr lang="da-DK" sz="1000" dirty="0">
              <a:solidFill>
                <a:schemeClr val="bg2">
                  <a:lumMod val="50000"/>
                </a:schemeClr>
              </a:solidFill>
            </a:endParaRPr>
          </a:p>
        </p:txBody>
      </p:sp>
      <p:sp>
        <p:nvSpPr>
          <p:cNvPr id="6" name="Pladsholder til tekst 5"/>
          <p:cNvSpPr>
            <a:spLocks noGrp="1"/>
          </p:cNvSpPr>
          <p:nvPr>
            <p:ph type="body" sz="quarter" idx="16"/>
          </p:nvPr>
        </p:nvSpPr>
        <p:spPr>
          <a:xfrm>
            <a:off x="8686800" y="4114272"/>
            <a:ext cx="457200" cy="2343677"/>
          </a:xfrm>
          <a:solidFill>
            <a:schemeClr val="accent6"/>
          </a:solidFill>
        </p:spPr>
        <p:txBody>
          <a:bodyPr/>
          <a:lstStyle>
            <a:lvl1pPr>
              <a:defRPr sz="100">
                <a:solidFill>
                  <a:schemeClr val="accent2"/>
                </a:solidFill>
              </a:defRPr>
            </a:lvl1pPr>
            <a:lvl2pPr>
              <a:defRPr sz="100">
                <a:solidFill>
                  <a:schemeClr val="accent2"/>
                </a:solidFill>
              </a:defRPr>
            </a:lvl2pPr>
            <a:lvl3pPr>
              <a:defRPr sz="100">
                <a:solidFill>
                  <a:schemeClr val="accent2"/>
                </a:solidFill>
              </a:defRPr>
            </a:lvl3pPr>
            <a:lvl4pPr>
              <a:defRPr sz="100">
                <a:solidFill>
                  <a:schemeClr val="accent2"/>
                </a:solidFill>
              </a:defRPr>
            </a:lvl4pPr>
            <a:lvl5pPr>
              <a:defRPr sz="100">
                <a:solidFill>
                  <a:schemeClr val="accent2"/>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27" name="Undertitel 2"/>
          <p:cNvSpPr>
            <a:spLocks noGrp="1"/>
          </p:cNvSpPr>
          <p:nvPr>
            <p:ph type="subTitle" idx="1" hasCustomPrompt="1"/>
          </p:nvPr>
        </p:nvSpPr>
        <p:spPr>
          <a:xfrm>
            <a:off x="917577" y="5927753"/>
            <a:ext cx="7531942" cy="535867"/>
          </a:xfrm>
        </p:spPr>
        <p:txBody>
          <a:bodyPr lIns="288000" bIns="144000" anchor="b" anchorCtr="0"/>
          <a:lstStyle>
            <a:lvl1pPr marL="0" indent="0" algn="l">
              <a:spcAft>
                <a:spcPts val="400"/>
              </a:spcAft>
              <a:buNone/>
              <a:defRPr sz="1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Undertitel til præsentationen i op til to linjer</a:t>
            </a:r>
          </a:p>
        </p:txBody>
      </p:sp>
      <p:sp>
        <p:nvSpPr>
          <p:cNvPr id="12" name="Tekstfelt 14"/>
          <p:cNvSpPr txBox="1"/>
          <p:nvPr userDrawn="1"/>
        </p:nvSpPr>
        <p:spPr>
          <a:xfrm>
            <a:off x="7311419" y="753430"/>
            <a:ext cx="1462425" cy="184666"/>
          </a:xfrm>
          <a:prstGeom prst="rect">
            <a:avLst/>
          </a:prstGeom>
          <a:noFill/>
        </p:spPr>
        <p:txBody>
          <a:bodyPr wrap="square" tIns="0" rIns="0" bIns="0" rtlCol="0">
            <a:spAutoFit/>
          </a:bodyPr>
          <a:lstStyle/>
          <a:p>
            <a:pPr algn="r"/>
            <a:r>
              <a:rPr lang="da-DK" sz="1200" dirty="0" smtClean="0">
                <a:solidFill>
                  <a:schemeClr val="tx2"/>
                </a:solidFill>
              </a:rPr>
              <a:t>www.eva.dk </a:t>
            </a:r>
            <a:endParaRPr lang="da-DK" sz="1200" dirty="0">
              <a:solidFill>
                <a:schemeClr val="tx2"/>
              </a:solidFill>
            </a:endParaRPr>
          </a:p>
        </p:txBody>
      </p:sp>
      <p:pic>
        <p:nvPicPr>
          <p:cNvPr id="13" name="Billed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8175" y="601638"/>
            <a:ext cx="1673001" cy="416561"/>
          </a:xfrm>
          <a:prstGeom prst="rect">
            <a:avLst/>
          </a:prstGeom>
        </p:spPr>
      </p:pic>
    </p:spTree>
    <p:extLst>
      <p:ext uri="{BB962C8B-B14F-4D97-AF65-F5344CB8AC3E}">
        <p14:creationId xmlns:p14="http://schemas.microsoft.com/office/powerpoint/2010/main" val="393211454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farvet bund">
    <p:spTree>
      <p:nvGrpSpPr>
        <p:cNvPr id="1" name=""/>
        <p:cNvGrpSpPr/>
        <p:nvPr/>
      </p:nvGrpSpPr>
      <p:grpSpPr>
        <a:xfrm>
          <a:off x="0" y="0"/>
          <a:ext cx="0" cy="0"/>
          <a:chOff x="0" y="0"/>
          <a:chExt cx="0" cy="0"/>
        </a:xfrm>
      </p:grpSpPr>
      <p:sp>
        <p:nvSpPr>
          <p:cNvPr id="10" name="Pladsholder til billede 17"/>
          <p:cNvSpPr>
            <a:spLocks noGrp="1"/>
          </p:cNvSpPr>
          <p:nvPr>
            <p:ph type="pic" sz="quarter" idx="13"/>
          </p:nvPr>
        </p:nvSpPr>
        <p:spPr>
          <a:xfrm>
            <a:off x="0" y="1368000"/>
            <a:ext cx="9144000" cy="5490000"/>
          </a:xfrm>
          <a:solidFill>
            <a:schemeClr val="accent6"/>
          </a:solidFill>
        </p:spPr>
        <p:txBody>
          <a:bodyPr/>
          <a:lstStyle>
            <a:lvl1pPr marL="0" indent="0" algn="ctr">
              <a:buNone/>
              <a:defRPr sz="100"/>
            </a:lvl1pPr>
          </a:lstStyle>
          <a:p>
            <a:r>
              <a:rPr lang="da-DK" smtClean="0"/>
              <a:t>Klik på ikonet for at tilføje et billede</a:t>
            </a:r>
            <a:endParaRPr lang="da-DK" dirty="0"/>
          </a:p>
        </p:txBody>
      </p:sp>
      <p:sp>
        <p:nvSpPr>
          <p:cNvPr id="11" name="Pladsholder til tekst 1023"/>
          <p:cNvSpPr>
            <a:spLocks noGrp="1"/>
          </p:cNvSpPr>
          <p:nvPr>
            <p:ph type="body" sz="quarter" idx="15"/>
          </p:nvPr>
        </p:nvSpPr>
        <p:spPr>
          <a:xfrm>
            <a:off x="914400" y="4114800"/>
            <a:ext cx="7772400" cy="2340000"/>
          </a:xfrm>
          <a:solidFill>
            <a:schemeClr val="bg1"/>
          </a:solidFill>
        </p:spPr>
        <p:txBody>
          <a:bodyPr/>
          <a:lstStyle>
            <a:lvl1pPr>
              <a:defRPr sz="100" baseline="0">
                <a:solidFill>
                  <a:schemeClr val="bg1"/>
                </a:solidFill>
              </a:defRPr>
            </a:lvl1pPr>
          </a:lstStyle>
          <a:p>
            <a:pPr lvl="0"/>
            <a:r>
              <a:rPr lang="da-DK" smtClean="0"/>
              <a:t>Klik for at redigere i master</a:t>
            </a:r>
          </a:p>
        </p:txBody>
      </p:sp>
      <p:sp>
        <p:nvSpPr>
          <p:cNvPr id="15" name="Tekstboks 14"/>
          <p:cNvSpPr txBox="1"/>
          <p:nvPr userDrawn="1"/>
        </p:nvSpPr>
        <p:spPr>
          <a:xfrm>
            <a:off x="9513036" y="1367999"/>
            <a:ext cx="1980000" cy="153888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baggrund:</a:t>
            </a:r>
          </a:p>
          <a:p>
            <a:r>
              <a:rPr lang="da-DK" sz="1000" dirty="0" smtClean="0">
                <a:solidFill>
                  <a:schemeClr val="bg2">
                    <a:lumMod val="50000"/>
                  </a:schemeClr>
                </a:solidFill>
              </a:rPr>
              <a:t>Klik på den farvede baggrund 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a:p>
            <a:endParaRPr lang="da-DK" sz="1000" baseline="0" dirty="0" smtClean="0">
              <a:solidFill>
                <a:schemeClr val="bg2">
                  <a:lumMod val="50000"/>
                </a:schemeClr>
              </a:solidFill>
            </a:endParaRPr>
          </a:p>
          <a:p>
            <a:r>
              <a:rPr lang="da-DK" sz="1000" baseline="0" dirty="0" smtClean="0">
                <a:solidFill>
                  <a:schemeClr val="bg2">
                    <a:lumMod val="50000"/>
                  </a:schemeClr>
                </a:solidFill>
              </a:rPr>
              <a:t>Det lille farvede felt viser automatisk samme farve </a:t>
            </a:r>
            <a:br>
              <a:rPr lang="da-DK" sz="1000" baseline="0" dirty="0" smtClean="0">
                <a:solidFill>
                  <a:schemeClr val="bg2">
                    <a:lumMod val="50000"/>
                  </a:schemeClr>
                </a:solidFill>
              </a:rPr>
            </a:br>
            <a:r>
              <a:rPr lang="da-DK" sz="1000" baseline="0" dirty="0" smtClean="0">
                <a:solidFill>
                  <a:schemeClr val="bg2">
                    <a:lumMod val="50000"/>
                  </a:schemeClr>
                </a:solidFill>
              </a:rPr>
              <a:t>som baggrunden, dog 15% mørkere.</a:t>
            </a:r>
            <a:endParaRPr lang="da-DK" sz="1000" dirty="0">
              <a:solidFill>
                <a:schemeClr val="bg2">
                  <a:lumMod val="50000"/>
                </a:schemeClr>
              </a:solidFill>
            </a:endParaRPr>
          </a:p>
        </p:txBody>
      </p:sp>
      <p:sp>
        <p:nvSpPr>
          <p:cNvPr id="5" name="Pladsholder til tekst 4"/>
          <p:cNvSpPr>
            <a:spLocks noGrp="1"/>
          </p:cNvSpPr>
          <p:nvPr>
            <p:ph type="body" sz="quarter" idx="16"/>
          </p:nvPr>
        </p:nvSpPr>
        <p:spPr>
          <a:xfrm>
            <a:off x="8683472" y="4114800"/>
            <a:ext cx="457200" cy="2340000"/>
          </a:xfrm>
          <a:solidFill>
            <a:schemeClr val="tx1">
              <a:alpha val="2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2" name="Titel 1"/>
          <p:cNvSpPr>
            <a:spLocks noGrp="1"/>
          </p:cNvSpPr>
          <p:nvPr>
            <p:ph type="ctrTitle" hasCustomPrompt="1"/>
          </p:nvPr>
        </p:nvSpPr>
        <p:spPr>
          <a:xfrm>
            <a:off x="917576" y="4118290"/>
            <a:ext cx="7528409" cy="1752018"/>
          </a:xfrm>
          <a:noFill/>
        </p:spPr>
        <p:txBody>
          <a:bodyPr lIns="288000" tIns="180000" rIns="0" bIns="0" anchor="t" anchorCtr="0"/>
          <a:lstStyle>
            <a:lvl1pPr>
              <a:defRPr kern="0" spc="0" baseline="0">
                <a:solidFill>
                  <a:schemeClr val="tx1"/>
                </a:solidFill>
              </a:defRPr>
            </a:lvl1pPr>
          </a:lstStyle>
          <a:p>
            <a:r>
              <a:rPr lang="da-DK" dirty="0" smtClean="0"/>
              <a:t>Præsentationstitel</a:t>
            </a:r>
            <a:br>
              <a:rPr lang="da-DK" dirty="0" smtClean="0"/>
            </a:br>
            <a:r>
              <a:rPr lang="da-DK" dirty="0" smtClean="0"/>
              <a:t>i op til tre linjer</a:t>
            </a:r>
            <a:endParaRPr lang="da-DK" dirty="0"/>
          </a:p>
        </p:txBody>
      </p:sp>
      <p:sp>
        <p:nvSpPr>
          <p:cNvPr id="13" name="Undertitel 2"/>
          <p:cNvSpPr>
            <a:spLocks noGrp="1"/>
          </p:cNvSpPr>
          <p:nvPr>
            <p:ph type="subTitle" idx="1" hasCustomPrompt="1"/>
          </p:nvPr>
        </p:nvSpPr>
        <p:spPr>
          <a:xfrm>
            <a:off x="917576" y="5927753"/>
            <a:ext cx="7521429" cy="535867"/>
          </a:xfrm>
        </p:spPr>
        <p:txBody>
          <a:bodyPr lIns="288000" bIns="144000" anchor="b" anchorCtr="0"/>
          <a:lstStyle>
            <a:lvl1pPr marL="0" indent="0" algn="l">
              <a:spcAft>
                <a:spcPts val="400"/>
              </a:spcAft>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Undertitel til præsentationen i op til to linjer</a:t>
            </a:r>
          </a:p>
        </p:txBody>
      </p:sp>
      <p:sp>
        <p:nvSpPr>
          <p:cNvPr id="17" name="Tekstfelt 14"/>
          <p:cNvSpPr txBox="1"/>
          <p:nvPr userDrawn="1"/>
        </p:nvSpPr>
        <p:spPr>
          <a:xfrm>
            <a:off x="7311419" y="753430"/>
            <a:ext cx="1462425" cy="184666"/>
          </a:xfrm>
          <a:prstGeom prst="rect">
            <a:avLst/>
          </a:prstGeom>
          <a:noFill/>
        </p:spPr>
        <p:txBody>
          <a:bodyPr wrap="square" tIns="0" rIns="0" bIns="0" rtlCol="0">
            <a:spAutoFit/>
          </a:bodyPr>
          <a:lstStyle/>
          <a:p>
            <a:pPr algn="r"/>
            <a:r>
              <a:rPr lang="da-DK" sz="1200" dirty="0" smtClean="0">
                <a:solidFill>
                  <a:schemeClr val="tx2"/>
                </a:solidFill>
              </a:rPr>
              <a:t>www.eva.dk </a:t>
            </a:r>
            <a:endParaRPr lang="da-DK" sz="1200" dirty="0">
              <a:solidFill>
                <a:schemeClr val="tx2"/>
              </a:solidFill>
            </a:endParaRPr>
          </a:p>
        </p:txBody>
      </p:sp>
      <p:pic>
        <p:nvPicPr>
          <p:cNvPr id="18" name="Billed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8175" y="601638"/>
            <a:ext cx="1673001" cy="416561"/>
          </a:xfrm>
          <a:prstGeom prst="rect">
            <a:avLst/>
          </a:prstGeom>
        </p:spPr>
      </p:pic>
    </p:spTree>
    <p:extLst>
      <p:ext uri="{BB962C8B-B14F-4D97-AF65-F5344CB8AC3E}">
        <p14:creationId xmlns:p14="http://schemas.microsoft.com/office/powerpoint/2010/main" val="625364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ødtekst, 1 spalte">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lvl1pPr marL="0" indent="0">
              <a:spcBef>
                <a:spcPts val="0"/>
              </a:spcBef>
              <a:spcAft>
                <a:spcPts val="1000"/>
              </a:spcAft>
              <a:buClr>
                <a:schemeClr val="tx2"/>
              </a:buClr>
              <a:buFont typeface="Arial" panose="020B0604020202020204" pitchFamily="34" charset="0"/>
              <a:buNone/>
              <a:defRPr sz="2000" baseline="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Pladsholder til tekst 8"/>
          <p:cNvSpPr>
            <a:spLocks noGrp="1"/>
          </p:cNvSpPr>
          <p:nvPr>
            <p:ph type="body" sz="quarter" idx="13"/>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1"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
        <p:nvSpPr>
          <p:cNvPr id="16" name="Tekstboks 15"/>
          <p:cNvSpPr txBox="1"/>
          <p:nvPr userDrawn="1"/>
        </p:nvSpPr>
        <p:spPr>
          <a:xfrm>
            <a:off x="9513036" y="1367999"/>
            <a:ext cx="1980000" cy="61555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p:txBody>
      </p:sp>
    </p:spTree>
    <p:extLst>
      <p:ext uri="{BB962C8B-B14F-4D97-AF65-F5344CB8AC3E}">
        <p14:creationId xmlns:p14="http://schemas.microsoft.com/office/powerpoint/2010/main" val="3404038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ødtekst, 2 spalter">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2" name="Pladsholder til tekst 8"/>
          <p:cNvSpPr>
            <a:spLocks noGrp="1"/>
          </p:cNvSpPr>
          <p:nvPr>
            <p:ph type="body" sz="quarter" idx="13"/>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4" name="Pladsholder til indhold 2"/>
          <p:cNvSpPr>
            <a:spLocks noGrp="1"/>
          </p:cNvSpPr>
          <p:nvPr>
            <p:ph idx="1"/>
          </p:nvPr>
        </p:nvSpPr>
        <p:spPr>
          <a:xfrm>
            <a:off x="917575" y="1713600"/>
            <a:ext cx="3600000" cy="4525963"/>
          </a:xfrm>
        </p:spPr>
        <p:txBody>
          <a:bodyPr/>
          <a:lstStyle>
            <a:lvl1pPr marL="0" indent="0">
              <a:spcBef>
                <a:spcPts val="0"/>
              </a:spcBef>
              <a:spcAft>
                <a:spcPts val="1000"/>
              </a:spcAft>
              <a:buClr>
                <a:schemeClr val="tx2"/>
              </a:buClr>
              <a:buFont typeface="Arial" panose="020B0604020202020204" pitchFamily="34" charset="0"/>
              <a:buNone/>
              <a:defRPr sz="2000" baseline="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15" name="Pladsholder til indhold 2"/>
          <p:cNvSpPr>
            <a:spLocks noGrp="1"/>
          </p:cNvSpPr>
          <p:nvPr>
            <p:ph idx="14"/>
          </p:nvPr>
        </p:nvSpPr>
        <p:spPr>
          <a:xfrm>
            <a:off x="5048250" y="1713600"/>
            <a:ext cx="3600000" cy="4525963"/>
          </a:xfrm>
        </p:spPr>
        <p:txBody>
          <a:bodyPr/>
          <a:lstStyle>
            <a:lvl1pPr marL="0" indent="0">
              <a:spcBef>
                <a:spcPts val="0"/>
              </a:spcBef>
              <a:spcAft>
                <a:spcPts val="1000"/>
              </a:spcAft>
              <a:buClr>
                <a:schemeClr val="tx2"/>
              </a:buClr>
              <a:buFont typeface="Arial" panose="020B0604020202020204" pitchFamily="34" charset="0"/>
              <a:buNone/>
              <a:defRPr sz="2000" baseline="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9"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
        <p:nvSpPr>
          <p:cNvPr id="10" name="Tekstboks 9"/>
          <p:cNvSpPr txBox="1"/>
          <p:nvPr userDrawn="1"/>
        </p:nvSpPr>
        <p:spPr>
          <a:xfrm>
            <a:off x="9513036" y="1367999"/>
            <a:ext cx="1980000" cy="61555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p:txBody>
      </p:sp>
    </p:spTree>
    <p:extLst>
      <p:ext uri="{BB962C8B-B14F-4D97-AF65-F5344CB8AC3E}">
        <p14:creationId xmlns:p14="http://schemas.microsoft.com/office/powerpoint/2010/main" val="35162562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nktopstillin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Pladsholder til tekst 8"/>
          <p:cNvSpPr>
            <a:spLocks noGrp="1"/>
          </p:cNvSpPr>
          <p:nvPr>
            <p:ph type="body" sz="quarter" idx="13"/>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8"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
        <p:nvSpPr>
          <p:cNvPr id="12" name="Tekstboks 11"/>
          <p:cNvSpPr txBox="1"/>
          <p:nvPr userDrawn="1"/>
        </p:nvSpPr>
        <p:spPr>
          <a:xfrm>
            <a:off x="9513036" y="1367999"/>
            <a:ext cx="1980000" cy="615553"/>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p:txBody>
      </p:sp>
      <p:sp>
        <p:nvSpPr>
          <p:cNvPr id="7" name="Pladsholder til tekst 6"/>
          <p:cNvSpPr>
            <a:spLocks noGrp="1"/>
          </p:cNvSpPr>
          <p:nvPr>
            <p:ph type="body" sz="quarter" idx="14"/>
          </p:nvPr>
        </p:nvSpPr>
        <p:spPr>
          <a:xfrm>
            <a:off x="914400" y="1713600"/>
            <a:ext cx="7772400" cy="4525200"/>
          </a:xfrm>
        </p:spPr>
        <p:txBody>
          <a:bodyPr/>
          <a:lstStyle>
            <a:lvl1pPr marL="265113" indent="-265113">
              <a:buFont typeface="Arial" pitchFamily="34" charset="0"/>
              <a:buChar char="•"/>
              <a:defRPr/>
            </a:lvl1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Tree>
    <p:extLst>
      <p:ext uri="{BB962C8B-B14F-4D97-AF65-F5344CB8AC3E}">
        <p14:creationId xmlns:p14="http://schemas.microsoft.com/office/powerpoint/2010/main" val="40447042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gur">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Tekstboks 9"/>
          <p:cNvSpPr txBox="1"/>
          <p:nvPr userDrawn="1"/>
        </p:nvSpPr>
        <p:spPr>
          <a:xfrm>
            <a:off x="9514800" y="1367998"/>
            <a:ext cx="1980000" cy="2769989"/>
          </a:xfrm>
          <a:prstGeom prst="rect">
            <a:avLst/>
          </a:prstGeom>
          <a:noFill/>
        </p:spPr>
        <p:txBody>
          <a:bodyPr wrap="square" lIns="0" tIns="0" rIns="0" bIns="0" rtlCol="0">
            <a:spAutoFit/>
          </a:bodyPr>
          <a:lstStyle/>
          <a:p>
            <a:r>
              <a:rPr lang="da-DK" sz="1000" b="1" dirty="0" smtClean="0">
                <a:solidFill>
                  <a:schemeClr val="bg2">
                    <a:lumMod val="50000"/>
                  </a:schemeClr>
                </a:solidFill>
              </a:rPr>
              <a:t>Indsæt figur:</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den ønskede figur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figur:</a:t>
            </a:r>
          </a:p>
          <a:p>
            <a:r>
              <a:rPr lang="da-DK" sz="1000" dirty="0" smtClean="0">
                <a:solidFill>
                  <a:schemeClr val="bg2">
                    <a:lumMod val="50000"/>
                  </a:schemeClr>
                </a:solidFill>
              </a:rPr>
              <a:t>Klik på figuren og brug derefter slettetasten til at fjerne den eksisterende figur. Gentag</a:t>
            </a:r>
            <a:r>
              <a:rPr lang="da-DK" sz="1000" baseline="0" dirty="0" smtClean="0">
                <a:solidFill>
                  <a:schemeClr val="bg2">
                    <a:lumMod val="50000"/>
                  </a:schemeClr>
                </a:solidFill>
              </a:rPr>
              <a:t> proceduren for indsættelse af figurer som beskrevet ovenfor.</a:t>
            </a:r>
          </a:p>
          <a:p>
            <a:endParaRPr lang="da-DK" sz="1000" baseline="0" dirty="0" smtClean="0">
              <a:solidFill>
                <a:schemeClr val="bg2">
                  <a:lumMod val="50000"/>
                </a:schemeClr>
              </a:solidFill>
            </a:endParaRPr>
          </a:p>
          <a:p>
            <a:r>
              <a:rPr lang="da-DK" sz="1000" b="1" baseline="0" dirty="0" smtClean="0">
                <a:solidFill>
                  <a:schemeClr val="bg2">
                    <a:lumMod val="50000"/>
                  </a:schemeClr>
                </a:solidFill>
              </a:rPr>
              <a:t>Skift farve i felt:</a:t>
            </a:r>
          </a:p>
          <a:p>
            <a:r>
              <a:rPr lang="da-DK" sz="1000" baseline="0" dirty="0" smtClean="0">
                <a:solidFill>
                  <a:schemeClr val="bg2">
                    <a:lumMod val="50000"/>
                  </a:schemeClr>
                </a:solidFill>
              </a:rPr>
              <a:t>Klik på feltet og vælg derefter ny farve i fanen ”Startside” under ”Fyldfarve til figur”.</a:t>
            </a:r>
          </a:p>
          <a:p>
            <a:endParaRPr lang="da-DK" sz="1000" baseline="0" dirty="0" smtClean="0">
              <a:solidFill>
                <a:schemeClr val="bg2">
                  <a:lumMod val="50000"/>
                </a:schemeClr>
              </a:solidFill>
            </a:endParaRPr>
          </a:p>
        </p:txBody>
      </p:sp>
      <p:sp>
        <p:nvSpPr>
          <p:cNvPr id="12" name="Pladsholder til tekst 8"/>
          <p:cNvSpPr>
            <a:spLocks noGrp="1"/>
          </p:cNvSpPr>
          <p:nvPr>
            <p:ph type="body" sz="quarter" idx="14"/>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3" name="Pladsholder til indhold 2"/>
          <p:cNvSpPr>
            <a:spLocks noGrp="1"/>
          </p:cNvSpPr>
          <p:nvPr>
            <p:ph idx="1" hasCustomPrompt="1"/>
          </p:nvPr>
        </p:nvSpPr>
        <p:spPr>
          <a:xfrm>
            <a:off x="914400" y="1713600"/>
            <a:ext cx="7771200" cy="4525963"/>
          </a:xfrm>
        </p:spPr>
        <p:txBody>
          <a:bodyPr/>
          <a:lstStyle>
            <a:lvl1pPr marL="0" indent="0">
              <a:spcAft>
                <a:spcPts val="300"/>
              </a:spcAft>
              <a:buClr>
                <a:schemeClr val="tx2"/>
              </a:buClr>
              <a:buNone/>
              <a:defRPr sz="2000">
                <a:solidFill>
                  <a:schemeClr val="tx1"/>
                </a:solidFill>
              </a:defRPr>
            </a:lvl1pPr>
            <a:lvl2pPr>
              <a:spcAft>
                <a:spcPts val="300"/>
              </a:spcAft>
              <a:buClr>
                <a:schemeClr val="tx2"/>
              </a:buClr>
              <a:defRPr sz="2000">
                <a:solidFill>
                  <a:schemeClr val="tx2"/>
                </a:solidFill>
              </a:defRPr>
            </a:lvl2pPr>
            <a:lvl3pPr>
              <a:spcAft>
                <a:spcPts val="300"/>
              </a:spcAft>
              <a:buClr>
                <a:schemeClr val="tx2"/>
              </a:buClr>
              <a:defRPr sz="2000">
                <a:solidFill>
                  <a:schemeClr val="tx2"/>
                </a:solidFill>
              </a:defRPr>
            </a:lvl3pPr>
            <a:lvl4pPr>
              <a:spcAft>
                <a:spcPts val="300"/>
              </a:spcAft>
              <a:buClr>
                <a:schemeClr val="tx2"/>
              </a:buClr>
              <a:defRPr sz="2000">
                <a:solidFill>
                  <a:schemeClr val="tx2"/>
                </a:solidFill>
              </a:defRPr>
            </a:lvl4pPr>
            <a:lvl5pPr>
              <a:spcAft>
                <a:spcPts val="300"/>
              </a:spcAft>
              <a:buClr>
                <a:schemeClr val="tx2"/>
              </a:buClr>
              <a:defRPr sz="2000">
                <a:solidFill>
                  <a:schemeClr val="tx2"/>
                </a:solidFill>
              </a:defRPr>
            </a:lvl5pPr>
          </a:lstStyle>
          <a:p>
            <a:pPr lvl="0"/>
            <a:r>
              <a:rPr lang="da-DK" dirty="0" smtClean="0"/>
              <a:t>Klik på ikonet for at indsætte en figur</a:t>
            </a:r>
            <a:endParaRPr lang="da-DK" dirty="0"/>
          </a:p>
        </p:txBody>
      </p:sp>
      <p:sp>
        <p:nvSpPr>
          <p:cNvPr id="9"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Tree>
    <p:extLst>
      <p:ext uri="{BB962C8B-B14F-4D97-AF65-F5344CB8AC3E}">
        <p14:creationId xmlns:p14="http://schemas.microsoft.com/office/powerpoint/2010/main" val="4028602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ødtekst, 1 spalte, farvet bund">
    <p:spTree>
      <p:nvGrpSpPr>
        <p:cNvPr id="1" name=""/>
        <p:cNvGrpSpPr/>
        <p:nvPr/>
      </p:nvGrpSpPr>
      <p:grpSpPr>
        <a:xfrm>
          <a:off x="0" y="0"/>
          <a:ext cx="0" cy="0"/>
          <a:chOff x="0" y="0"/>
          <a:chExt cx="0" cy="0"/>
        </a:xfrm>
      </p:grpSpPr>
      <p:sp>
        <p:nvSpPr>
          <p:cNvPr id="11" name="Pladsholder til billede 8"/>
          <p:cNvSpPr>
            <a:spLocks noGrp="1"/>
          </p:cNvSpPr>
          <p:nvPr>
            <p:ph type="pic" sz="quarter" idx="14"/>
          </p:nvPr>
        </p:nvSpPr>
        <p:spPr>
          <a:xfrm>
            <a:off x="0" y="0"/>
            <a:ext cx="9144000" cy="6174000"/>
          </a:xfrm>
          <a:solidFill>
            <a:schemeClr val="accent2"/>
          </a:solidFill>
        </p:spPr>
        <p:txBody>
          <a:bodyPr/>
          <a:lstStyle>
            <a:lvl1pPr marL="0" indent="0">
              <a:buNone/>
              <a:defRPr sz="100"/>
            </a:lvl1pPr>
          </a:lstStyle>
          <a:p>
            <a:r>
              <a:rPr lang="da-DK" smtClean="0"/>
              <a:t>Klik på ikonet for at tilføje et billede</a:t>
            </a:r>
            <a:endParaRPr lang="da-DK" dirty="0"/>
          </a:p>
        </p:txBody>
      </p:sp>
      <p:sp>
        <p:nvSpPr>
          <p:cNvPr id="3" name="Pladsholder til indhold 2"/>
          <p:cNvSpPr>
            <a:spLocks noGrp="1"/>
          </p:cNvSpPr>
          <p:nvPr>
            <p:ph idx="1"/>
          </p:nvPr>
        </p:nvSpPr>
        <p:spPr/>
        <p:txBody>
          <a:bodyPr/>
          <a:lstStyle>
            <a:lvl1pPr marL="0" indent="0">
              <a:spcBef>
                <a:spcPts val="0"/>
              </a:spcBef>
              <a:spcAft>
                <a:spcPts val="1000"/>
              </a:spcAft>
              <a:buClr>
                <a:schemeClr val="tx2"/>
              </a:buClr>
              <a:buFont typeface="Arial" panose="020B0604020202020204" pitchFamily="34" charset="0"/>
              <a:buNone/>
              <a:defRPr sz="2000" baseline="0">
                <a:solidFill>
                  <a:schemeClr val="bg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9" name="Pladsholder til tekst 8"/>
          <p:cNvSpPr>
            <a:spLocks noGrp="1"/>
          </p:cNvSpPr>
          <p:nvPr>
            <p:ph type="body" sz="quarter" idx="13"/>
          </p:nvPr>
        </p:nvSpPr>
        <p:spPr>
          <a:xfrm>
            <a:off x="0" y="342000"/>
            <a:ext cx="457200" cy="914400"/>
          </a:xfrm>
          <a:solidFill>
            <a:srgbClr val="000000">
              <a:alpha val="25000"/>
            </a:srgb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2" name="Tekstboks 11"/>
          <p:cNvSpPr txBox="1"/>
          <p:nvPr userDrawn="1"/>
        </p:nvSpPr>
        <p:spPr>
          <a:xfrm>
            <a:off x="9513036" y="1367998"/>
            <a:ext cx="2050314" cy="1538883"/>
          </a:xfrm>
          <a:prstGeom prst="rect">
            <a:avLst/>
          </a:prstGeom>
          <a:noFill/>
        </p:spPr>
        <p:txBody>
          <a:bodyPr wrap="square" lIns="0" tIns="0" rIns="0" bIns="0" rtlCol="0">
            <a:spAutoFit/>
          </a:bodyPr>
          <a:lstStyle/>
          <a:p>
            <a:pPr algn="l"/>
            <a:r>
              <a:rPr lang="da-DK" sz="1000" b="1" dirty="0" smtClean="0">
                <a:solidFill>
                  <a:schemeClr val="bg2">
                    <a:lumMod val="50000"/>
                  </a:schemeClr>
                </a:solidFill>
              </a:rPr>
              <a:t>Skift farve i baggrund:</a:t>
            </a:r>
          </a:p>
          <a:p>
            <a:pPr algn="l"/>
            <a:r>
              <a:rPr lang="da-DK" sz="1000" dirty="0" smtClean="0">
                <a:solidFill>
                  <a:schemeClr val="bg2">
                    <a:lumMod val="50000"/>
                  </a:schemeClr>
                </a:solidFill>
              </a:rPr>
              <a:t>Klik på den farvede baggrund 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a:p>
            <a:pPr algn="l"/>
            <a:endParaRPr lang="da-DK" sz="1000" baseline="0" dirty="0" smtClean="0">
              <a:solidFill>
                <a:schemeClr val="bg2">
                  <a:lumMod val="50000"/>
                </a:schemeClr>
              </a:solidFill>
            </a:endParaRPr>
          </a:p>
          <a:p>
            <a:pPr algn="l"/>
            <a:r>
              <a:rPr lang="da-DK" sz="1000" baseline="0" dirty="0" smtClean="0">
                <a:solidFill>
                  <a:schemeClr val="bg2">
                    <a:lumMod val="50000"/>
                  </a:schemeClr>
                </a:solidFill>
              </a:rPr>
              <a:t>Det lille mørke felt øverst </a:t>
            </a:r>
            <a:br>
              <a:rPr lang="da-DK" sz="1000" baseline="0" dirty="0" smtClean="0">
                <a:solidFill>
                  <a:schemeClr val="bg2">
                    <a:lumMod val="50000"/>
                  </a:schemeClr>
                </a:solidFill>
              </a:rPr>
            </a:br>
            <a:r>
              <a:rPr lang="da-DK" sz="1000" baseline="0" dirty="0" smtClean="0">
                <a:solidFill>
                  <a:schemeClr val="bg2">
                    <a:lumMod val="50000"/>
                  </a:schemeClr>
                </a:solidFill>
              </a:rPr>
              <a:t>til venstre viser automatisk samme farve som baggrunden, dog 15% mørkere.</a:t>
            </a:r>
            <a:endParaRPr lang="da-DK" sz="1000" dirty="0">
              <a:solidFill>
                <a:schemeClr val="bg2">
                  <a:lumMod val="50000"/>
                </a:schemeClr>
              </a:solidFill>
            </a:endParaRPr>
          </a:p>
        </p:txBody>
      </p:sp>
      <p:sp>
        <p:nvSpPr>
          <p:cNvPr id="10"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lvl1pPr>
              <a:defRPr>
                <a:solidFill>
                  <a:schemeClr val="bg1"/>
                </a:solidFill>
              </a:defRPr>
            </a:lvl1pPr>
          </a:lstStyle>
          <a:p>
            <a:r>
              <a:rPr lang="da-DK" smtClean="0"/>
              <a:t>Klik for at redigere i master</a:t>
            </a:r>
            <a:endParaRPr lang="da-DK" dirty="0"/>
          </a:p>
        </p:txBody>
      </p:sp>
    </p:spTree>
    <p:extLst>
      <p:ext uri="{BB962C8B-B14F-4D97-AF65-F5344CB8AC3E}">
        <p14:creationId xmlns:p14="http://schemas.microsoft.com/office/powerpoint/2010/main" val="28748557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itat, lille">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914400" y="1713600"/>
            <a:ext cx="7740000" cy="4114800"/>
          </a:xfrm>
        </p:spPr>
        <p:txBody>
          <a:bodyPr/>
          <a:lstStyle>
            <a:lvl1pPr marL="0" indent="0">
              <a:lnSpc>
                <a:spcPct val="100000"/>
              </a:lnSpc>
              <a:spcBef>
                <a:spcPts val="0"/>
              </a:spcBef>
              <a:spcAft>
                <a:spcPts val="1000"/>
              </a:spcAft>
              <a:buFontTx/>
              <a:buNone/>
              <a:defRPr sz="2800" baseline="0">
                <a:solidFill>
                  <a:schemeClr val="accent1"/>
                </a:solidFill>
                <a:latin typeface="+mj-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Tekstboks 9"/>
          <p:cNvSpPr txBox="1"/>
          <p:nvPr userDrawn="1"/>
        </p:nvSpPr>
        <p:spPr>
          <a:xfrm>
            <a:off x="9514800" y="1367998"/>
            <a:ext cx="1980000" cy="1692771"/>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citat:</a:t>
            </a:r>
          </a:p>
          <a:p>
            <a:r>
              <a:rPr lang="da-DK" sz="1000" dirty="0" smtClean="0">
                <a:solidFill>
                  <a:schemeClr val="bg2">
                    <a:lumMod val="50000"/>
                  </a:schemeClr>
                </a:solidFill>
              </a:rPr>
              <a:t>Markér teksten og</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a:t>
            </a:r>
            <a:br>
              <a:rPr lang="da-DK" sz="1000" baseline="0" dirty="0" smtClean="0">
                <a:solidFill>
                  <a:schemeClr val="bg2">
                    <a:lumMod val="50000"/>
                  </a:schemeClr>
                </a:solidFill>
              </a:rPr>
            </a:br>
            <a:r>
              <a:rPr lang="da-DK" sz="1000" baseline="0" dirty="0" smtClean="0">
                <a:solidFill>
                  <a:schemeClr val="bg2">
                    <a:lumMod val="50000"/>
                  </a:schemeClr>
                </a:solidFill>
              </a:rPr>
              <a:t>under ”Skriftfarve”.</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1" name="Pladsholder til tekst 8"/>
          <p:cNvSpPr>
            <a:spLocks noGrp="1"/>
          </p:cNvSpPr>
          <p:nvPr>
            <p:ph type="body" sz="quarter" idx="13"/>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2"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Tree>
    <p:extLst>
      <p:ext uri="{BB962C8B-B14F-4D97-AF65-F5344CB8AC3E}">
        <p14:creationId xmlns:p14="http://schemas.microsoft.com/office/powerpoint/2010/main" val="603485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 stor">
    <p:spTree>
      <p:nvGrpSpPr>
        <p:cNvPr id="1" name=""/>
        <p:cNvGrpSpPr/>
        <p:nvPr/>
      </p:nvGrpSpPr>
      <p:grpSpPr>
        <a:xfrm>
          <a:off x="0" y="0"/>
          <a:ext cx="0" cy="0"/>
          <a:chOff x="0" y="0"/>
          <a:chExt cx="0" cy="0"/>
        </a:xfrm>
      </p:grpSpPr>
      <p:sp>
        <p:nvSpPr>
          <p:cNvPr id="9" name="Pladsholder til billede 8"/>
          <p:cNvSpPr>
            <a:spLocks noGrp="1"/>
          </p:cNvSpPr>
          <p:nvPr>
            <p:ph type="pic" sz="quarter" idx="13"/>
          </p:nvPr>
        </p:nvSpPr>
        <p:spPr>
          <a:xfrm>
            <a:off x="0" y="0"/>
            <a:ext cx="9144000" cy="6174000"/>
          </a:xfrm>
          <a:solidFill>
            <a:schemeClr val="accent6"/>
          </a:solidFill>
        </p:spPr>
        <p:txBody>
          <a:bodyPr/>
          <a:lstStyle>
            <a:lvl1pPr marL="0" indent="0">
              <a:buNone/>
              <a:defRPr sz="100"/>
            </a:lvl1pPr>
          </a:lstStyle>
          <a:p>
            <a:r>
              <a:rPr lang="da-DK" smtClean="0"/>
              <a:t>Klik på ikonet for at tilføje et billede</a:t>
            </a:r>
            <a:endParaRPr lang="da-DK" dirty="0"/>
          </a:p>
        </p:txBody>
      </p:sp>
      <p:sp>
        <p:nvSpPr>
          <p:cNvPr id="3" name="Pladsholder til indhold 2"/>
          <p:cNvSpPr>
            <a:spLocks noGrp="1"/>
          </p:cNvSpPr>
          <p:nvPr>
            <p:ph idx="1"/>
          </p:nvPr>
        </p:nvSpPr>
        <p:spPr>
          <a:xfrm>
            <a:off x="914400" y="1713600"/>
            <a:ext cx="7740000" cy="4114800"/>
          </a:xfrm>
        </p:spPr>
        <p:txBody>
          <a:bodyPr>
            <a:normAutofit/>
          </a:bodyPr>
          <a:lstStyle>
            <a:lvl1pPr marL="0" indent="0">
              <a:lnSpc>
                <a:spcPct val="100000"/>
              </a:lnSpc>
              <a:spcBef>
                <a:spcPts val="0"/>
              </a:spcBef>
              <a:spcAft>
                <a:spcPts val="2000"/>
              </a:spcAft>
              <a:buFontTx/>
              <a:buNone/>
              <a:defRPr sz="4000" baseline="0">
                <a:solidFill>
                  <a:schemeClr val="bg1"/>
                </a:solidFill>
                <a:latin typeface="+mj-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8" name="Tekstboks 7"/>
          <p:cNvSpPr txBox="1"/>
          <p:nvPr userDrawn="1"/>
        </p:nvSpPr>
        <p:spPr>
          <a:xfrm>
            <a:off x="9514800" y="1367998"/>
            <a:ext cx="1980000" cy="769441"/>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baggrund:</a:t>
            </a:r>
          </a:p>
          <a:p>
            <a:r>
              <a:rPr lang="da-DK" sz="1000" dirty="0" smtClean="0">
                <a:solidFill>
                  <a:schemeClr val="bg2">
                    <a:lumMod val="50000"/>
                  </a:schemeClr>
                </a:solidFill>
              </a:rPr>
              <a:t>Klik på den farvede baggrund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p:txBody>
      </p:sp>
      <p:sp>
        <p:nvSpPr>
          <p:cNvPr id="12" name="Pladsholder til tekst 8"/>
          <p:cNvSpPr>
            <a:spLocks noGrp="1"/>
          </p:cNvSpPr>
          <p:nvPr>
            <p:ph type="body" sz="quarter" idx="14"/>
          </p:nvPr>
        </p:nvSpPr>
        <p:spPr>
          <a:xfrm>
            <a:off x="0" y="342000"/>
            <a:ext cx="457200" cy="914400"/>
          </a:xfrm>
          <a:solidFill>
            <a:srgbClr val="000000">
              <a:alpha val="25000"/>
            </a:srgb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0"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lvl1pPr>
              <a:defRPr>
                <a:solidFill>
                  <a:schemeClr val="bg1"/>
                </a:solidFill>
              </a:defRPr>
            </a:lvl1pPr>
          </a:lstStyle>
          <a:p>
            <a:r>
              <a:rPr lang="da-DK" smtClean="0"/>
              <a:t>Klik for at redigere i master</a:t>
            </a:r>
            <a:endParaRPr lang="da-DK" dirty="0"/>
          </a:p>
        </p:txBody>
      </p:sp>
    </p:spTree>
    <p:extLst>
      <p:ext uri="{BB962C8B-B14F-4D97-AF65-F5344CB8AC3E}">
        <p14:creationId xmlns:p14="http://schemas.microsoft.com/office/powerpoint/2010/main" val="97330484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itat el. kapitel, foto">
    <p:spTree>
      <p:nvGrpSpPr>
        <p:cNvPr id="1" name=""/>
        <p:cNvGrpSpPr/>
        <p:nvPr/>
      </p:nvGrpSpPr>
      <p:grpSpPr>
        <a:xfrm>
          <a:off x="0" y="0"/>
          <a:ext cx="0" cy="0"/>
          <a:chOff x="0" y="0"/>
          <a:chExt cx="0" cy="0"/>
        </a:xfrm>
      </p:grpSpPr>
      <p:sp>
        <p:nvSpPr>
          <p:cNvPr id="9" name="Pladsholder til billede 8"/>
          <p:cNvSpPr>
            <a:spLocks noGrp="1"/>
          </p:cNvSpPr>
          <p:nvPr>
            <p:ph type="pic" sz="quarter" idx="13"/>
          </p:nvPr>
        </p:nvSpPr>
        <p:spPr>
          <a:xfrm>
            <a:off x="0" y="0"/>
            <a:ext cx="9144000" cy="6173788"/>
          </a:xfrm>
          <a:solidFill>
            <a:schemeClr val="bg2"/>
          </a:solidFill>
        </p:spPr>
        <p:txBody>
          <a:bodyPr/>
          <a:lstStyle>
            <a:lvl1pPr marL="0" indent="0">
              <a:buNone/>
              <a:defRPr/>
            </a:lvl1pPr>
          </a:lstStyle>
          <a:p>
            <a:r>
              <a:rPr lang="da-DK" smtClean="0"/>
              <a:t>Klik på ikonet for at tilføje et billede</a:t>
            </a:r>
            <a:endParaRPr lang="da-DK" dirty="0"/>
          </a:p>
        </p:txBody>
      </p:sp>
      <p:sp>
        <p:nvSpPr>
          <p:cNvPr id="7" name="Rektangel 6"/>
          <p:cNvSpPr/>
          <p:nvPr userDrawn="1"/>
        </p:nvSpPr>
        <p:spPr>
          <a:xfrm>
            <a:off x="9590227" y="0"/>
            <a:ext cx="9144000" cy="617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3" name="Undertitel 2"/>
          <p:cNvSpPr>
            <a:spLocks noGrp="1"/>
          </p:cNvSpPr>
          <p:nvPr>
            <p:ph type="subTitle" idx="14" hasCustomPrompt="1"/>
          </p:nvPr>
        </p:nvSpPr>
        <p:spPr>
          <a:xfrm>
            <a:off x="917574" y="2403090"/>
            <a:ext cx="8226425" cy="1980000"/>
          </a:xfrm>
          <a:solidFill>
            <a:schemeClr val="accent2">
              <a:alpha val="80000"/>
            </a:schemeClr>
          </a:solidFill>
        </p:spPr>
        <p:txBody>
          <a:bodyPr lIns="288000" tIns="180000" rIns="288000" bIns="180000"/>
          <a:lstStyle>
            <a:lvl1pPr marL="0" indent="0" algn="l">
              <a:lnSpc>
                <a:spcPct val="100000"/>
              </a:lnSpc>
              <a:spcBef>
                <a:spcPts val="0"/>
              </a:spcBef>
              <a:buNone/>
              <a:defRPr sz="320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Citat- eller kapitel</a:t>
            </a:r>
            <a:br>
              <a:rPr lang="da-DK" dirty="0" smtClean="0"/>
            </a:br>
            <a:endParaRPr lang="da-DK" dirty="0"/>
          </a:p>
        </p:txBody>
      </p:sp>
      <p:sp>
        <p:nvSpPr>
          <p:cNvPr id="10" name="Tekstboks 9"/>
          <p:cNvSpPr txBox="1"/>
          <p:nvPr userDrawn="1"/>
        </p:nvSpPr>
        <p:spPr>
          <a:xfrm>
            <a:off x="9514800" y="1367999"/>
            <a:ext cx="1980000" cy="360000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billedfelt, vælg ”Billede” i fanen</a:t>
            </a:r>
            <a:r>
              <a:rPr lang="da-DK" sz="1000" baseline="0" dirty="0" smtClean="0">
                <a:solidFill>
                  <a:schemeClr val="bg2">
                    <a:lumMod val="50000"/>
                  </a:schemeClr>
                </a:solidFill>
              </a:rPr>
              <a:t> ”Indsæt”. Vælg det ønskede foto 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t>
            </a:r>
            <a:br>
              <a:rPr lang="da-DK" sz="1000" baseline="0" dirty="0" smtClean="0">
                <a:solidFill>
                  <a:schemeClr val="bg2">
                    <a:lumMod val="50000"/>
                  </a:schemeClr>
                </a:solidFill>
              </a:rPr>
            </a:br>
            <a:r>
              <a:rPr lang="da-DK" sz="1000" baseline="0" dirty="0" smtClean="0">
                <a:solidFill>
                  <a:schemeClr val="bg2">
                    <a:lumMod val="50000"/>
                  </a:schemeClr>
                </a:solidFill>
              </a:rPr>
              <a:t>af foto som beskrevet ovenfor.</a:t>
            </a:r>
          </a:p>
          <a:p>
            <a:pPr marL="0" marR="0" indent="0" algn="l" defTabSz="914400" rtl="0" eaLnBrk="1" fontAlgn="auto" latinLnBrk="0" hangingPunct="1">
              <a:lnSpc>
                <a:spcPct val="100000"/>
              </a:lnSpc>
              <a:spcBef>
                <a:spcPts val="0"/>
              </a:spcBef>
              <a:spcAft>
                <a:spcPts val="0"/>
              </a:spcAft>
              <a:buClrTx/>
              <a:buSzTx/>
              <a:buFontTx/>
              <a:buNone/>
              <a:tabLst/>
              <a:defRPr/>
            </a:pPr>
            <a:r>
              <a:rPr lang="da-DK" sz="1000" baseline="0" dirty="0" smtClean="0">
                <a:solidFill>
                  <a:schemeClr val="bg2">
                    <a:lumMod val="50000"/>
                  </a:schemeClr>
                </a:solidFill>
              </a:rPr>
              <a:t>Når foto er placeret, </a:t>
            </a:r>
            <a:r>
              <a:rPr lang="da-DK" sz="1000" baseline="0" dirty="0" err="1" smtClean="0">
                <a:solidFill>
                  <a:schemeClr val="bg2">
                    <a:lumMod val="50000"/>
                  </a:schemeClr>
                </a:solidFill>
              </a:rPr>
              <a:t>højreklik</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”Placér bagerst”.</a:t>
            </a:r>
          </a:p>
          <a:p>
            <a:endParaRPr lang="da-DK" sz="1000" baseline="0" dirty="0" smtClean="0">
              <a:solidFill>
                <a:schemeClr val="bg2">
                  <a:lumMod val="50000"/>
                </a:schemeClr>
              </a:solidFill>
            </a:endParaRP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bjælke:</a:t>
            </a:r>
          </a:p>
          <a:p>
            <a:r>
              <a:rPr lang="da-DK" sz="1000" dirty="0" smtClean="0">
                <a:solidFill>
                  <a:schemeClr val="bg2">
                    <a:lumMod val="50000"/>
                  </a:schemeClr>
                </a:solidFill>
              </a:rPr>
              <a:t>Klik på den farvede bjælke og</a:t>
            </a:r>
            <a:r>
              <a:rPr lang="da-DK" sz="1000" baseline="0" dirty="0" smtClean="0">
                <a:solidFill>
                  <a:schemeClr val="bg2">
                    <a:lumMod val="50000"/>
                  </a:schemeClr>
                </a:solidFill>
              </a:rPr>
              <a:t> vælg derefter ny farve i fanen ”Startside” under ”Fyldfarve til figur”.</a:t>
            </a:r>
          </a:p>
        </p:txBody>
      </p:sp>
    </p:spTree>
    <p:extLst>
      <p:ext uri="{BB962C8B-B14F-4D97-AF65-F5344CB8AC3E}">
        <p14:creationId xmlns:p14="http://schemas.microsoft.com/office/powerpoint/2010/main" val="28736204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tat el. kapitel, farvet bund">
    <p:spTree>
      <p:nvGrpSpPr>
        <p:cNvPr id="1" name=""/>
        <p:cNvGrpSpPr/>
        <p:nvPr/>
      </p:nvGrpSpPr>
      <p:grpSpPr>
        <a:xfrm>
          <a:off x="0" y="0"/>
          <a:ext cx="0" cy="0"/>
          <a:chOff x="0" y="0"/>
          <a:chExt cx="0" cy="0"/>
        </a:xfrm>
      </p:grpSpPr>
      <p:sp>
        <p:nvSpPr>
          <p:cNvPr id="9" name="Pladsholder til billede 8"/>
          <p:cNvSpPr>
            <a:spLocks noGrp="1"/>
          </p:cNvSpPr>
          <p:nvPr>
            <p:ph type="pic" sz="quarter" idx="13"/>
          </p:nvPr>
        </p:nvSpPr>
        <p:spPr>
          <a:xfrm>
            <a:off x="0" y="0"/>
            <a:ext cx="9144000" cy="6173788"/>
          </a:xfrm>
          <a:solidFill>
            <a:schemeClr val="accent2"/>
          </a:solidFill>
        </p:spPr>
        <p:txBody>
          <a:bodyPr/>
          <a:lstStyle>
            <a:lvl1pPr marL="0" indent="0">
              <a:buNone/>
              <a:defRPr sz="100"/>
            </a:lvl1pPr>
          </a:lstStyle>
          <a:p>
            <a:r>
              <a:rPr lang="da-DK" smtClean="0"/>
              <a:t>Klik på ikonet for at tilføje et billede</a:t>
            </a:r>
            <a:endParaRPr lang="da-DK" dirty="0"/>
          </a:p>
        </p:txBody>
      </p:sp>
      <p:sp>
        <p:nvSpPr>
          <p:cNvPr id="7" name="Rektangel 6"/>
          <p:cNvSpPr/>
          <p:nvPr userDrawn="1"/>
        </p:nvSpPr>
        <p:spPr>
          <a:xfrm>
            <a:off x="9590227" y="0"/>
            <a:ext cx="9144000" cy="617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Pladsholder til dato 3"/>
          <p:cNvSpPr>
            <a:spLocks noGrp="1"/>
          </p:cNvSpPr>
          <p:nvPr>
            <p:ph type="dt" sz="half" idx="10"/>
          </p:nvPr>
        </p:nvSpPr>
        <p:spPr/>
        <p:txBody>
          <a:bodyPr/>
          <a:lstStyle/>
          <a:p>
            <a:r>
              <a:rPr lang="da-DK" smtClean="0"/>
              <a:t>13-01-2014</a:t>
            </a:r>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61A7DA12-F1F9-43F2-A12A-1E9EF0E92BD7}" type="slidenum">
              <a:rPr lang="da-DK" smtClean="0"/>
              <a:t>‹nr.›</a:t>
            </a:fld>
            <a:endParaRPr lang="da-DK"/>
          </a:p>
        </p:txBody>
      </p:sp>
      <p:sp>
        <p:nvSpPr>
          <p:cNvPr id="10" name="Undertitel 2"/>
          <p:cNvSpPr>
            <a:spLocks noGrp="1"/>
          </p:cNvSpPr>
          <p:nvPr>
            <p:ph type="subTitle" idx="14" hasCustomPrompt="1"/>
          </p:nvPr>
        </p:nvSpPr>
        <p:spPr>
          <a:xfrm>
            <a:off x="917574" y="2403090"/>
            <a:ext cx="8226425" cy="1980000"/>
          </a:xfrm>
          <a:solidFill>
            <a:schemeClr val="bg1"/>
          </a:solidFill>
        </p:spPr>
        <p:txBody>
          <a:bodyPr lIns="288000" tIns="180000" rIns="288000" bIns="180000"/>
          <a:lstStyle>
            <a:lvl1pPr marL="0" indent="0" algn="l">
              <a:lnSpc>
                <a:spcPct val="100000"/>
              </a:lnSpc>
              <a:spcBef>
                <a:spcPts val="0"/>
              </a:spcBef>
              <a:buNone/>
              <a:defRPr sz="3200"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smtClean="0"/>
              <a:t>Citat eller kapitel</a:t>
            </a:r>
          </a:p>
        </p:txBody>
      </p:sp>
      <p:sp>
        <p:nvSpPr>
          <p:cNvPr id="12" name="Tekstboks 11"/>
          <p:cNvSpPr txBox="1"/>
          <p:nvPr userDrawn="1"/>
        </p:nvSpPr>
        <p:spPr>
          <a:xfrm>
            <a:off x="9514800" y="1367998"/>
            <a:ext cx="1980000" cy="769441"/>
          </a:xfrm>
          <a:prstGeom prst="rect">
            <a:avLst/>
          </a:prstGeom>
          <a:noFill/>
        </p:spPr>
        <p:txBody>
          <a:bodyPr wrap="square" lIns="0" tIns="0" rIns="0" bIns="0" rtlCol="0">
            <a:spAutoFit/>
          </a:bodyPr>
          <a:lstStyle/>
          <a:p>
            <a:r>
              <a:rPr lang="da-DK" sz="1000" b="1" dirty="0" smtClean="0">
                <a:solidFill>
                  <a:schemeClr val="bg2">
                    <a:lumMod val="50000"/>
                  </a:schemeClr>
                </a:solidFill>
              </a:rPr>
              <a:t>Skift farve i baggrund:</a:t>
            </a:r>
          </a:p>
          <a:p>
            <a:r>
              <a:rPr lang="da-DK" sz="1000" dirty="0" smtClean="0">
                <a:solidFill>
                  <a:schemeClr val="bg2">
                    <a:lumMod val="50000"/>
                  </a:schemeClr>
                </a:solidFill>
              </a:rPr>
              <a:t>Klik på den farvede baggrund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p:txBody>
      </p:sp>
    </p:spTree>
    <p:extLst>
      <p:ext uri="{BB962C8B-B14F-4D97-AF65-F5344CB8AC3E}">
        <p14:creationId xmlns:p14="http://schemas.microsoft.com/office/powerpoint/2010/main" val="397782922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ødtekst, 1 foto">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1" name="Pladsholder til indhold 2"/>
          <p:cNvSpPr>
            <a:spLocks noGrp="1"/>
          </p:cNvSpPr>
          <p:nvPr>
            <p:ph idx="1"/>
          </p:nvPr>
        </p:nvSpPr>
        <p:spPr>
          <a:xfrm>
            <a:off x="914400" y="1681200"/>
            <a:ext cx="3060000" cy="4127069"/>
          </a:xfrm>
        </p:spPr>
        <p:txBody>
          <a:bodyPr/>
          <a:lstStyle>
            <a:lvl1pPr marL="0" indent="0">
              <a:spcBef>
                <a:spcPts val="0"/>
              </a:spcBef>
              <a:buFontTx/>
              <a:buNone/>
              <a:defRPr sz="200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13" name="Pladsholder til billede 12"/>
          <p:cNvSpPr>
            <a:spLocks noGrp="1"/>
          </p:cNvSpPr>
          <p:nvPr>
            <p:ph type="pic" sz="quarter" idx="13"/>
          </p:nvPr>
        </p:nvSpPr>
        <p:spPr>
          <a:xfrm>
            <a:off x="4114800" y="1681200"/>
            <a:ext cx="4572000" cy="4111200"/>
          </a:xfrm>
        </p:spPr>
        <p:txBody>
          <a:bodyPr/>
          <a:lstStyle>
            <a:lvl1pPr marL="0" indent="0">
              <a:buNone/>
              <a:defRPr/>
            </a:lvl1pPr>
          </a:lstStyle>
          <a:p>
            <a:r>
              <a:rPr lang="da-DK" smtClean="0"/>
              <a:t>Klik på ikonet for at tilføje et billede</a:t>
            </a:r>
            <a:endParaRPr lang="da-DK" dirty="0"/>
          </a:p>
        </p:txBody>
      </p:sp>
      <p:sp>
        <p:nvSpPr>
          <p:cNvPr id="12" name="Tekstboks 11"/>
          <p:cNvSpPr txBox="1"/>
          <p:nvPr userDrawn="1"/>
        </p:nvSpPr>
        <p:spPr>
          <a:xfrm>
            <a:off x="9514800" y="1367998"/>
            <a:ext cx="1980000" cy="2616101"/>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5" name="Pladsholder til tekst 8"/>
          <p:cNvSpPr>
            <a:spLocks noGrp="1"/>
          </p:cNvSpPr>
          <p:nvPr>
            <p:ph type="body" sz="quarter" idx="14"/>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0"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Tree>
    <p:extLst>
      <p:ext uri="{BB962C8B-B14F-4D97-AF65-F5344CB8AC3E}">
        <p14:creationId xmlns:p14="http://schemas.microsoft.com/office/powerpoint/2010/main" val="121600405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ødtekst, 2 fotos">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3" name="Pladsholder til billede 12"/>
          <p:cNvSpPr>
            <a:spLocks noGrp="1"/>
          </p:cNvSpPr>
          <p:nvPr>
            <p:ph type="pic" sz="quarter" idx="13"/>
          </p:nvPr>
        </p:nvSpPr>
        <p:spPr>
          <a:xfrm>
            <a:off x="4114800" y="1681200"/>
            <a:ext cx="4572000" cy="2016000"/>
          </a:xfrm>
        </p:spPr>
        <p:txBody>
          <a:bodyPr/>
          <a:lstStyle>
            <a:lvl1pPr marL="0" indent="0">
              <a:buNone/>
              <a:defRPr/>
            </a:lvl1pPr>
          </a:lstStyle>
          <a:p>
            <a:r>
              <a:rPr lang="da-DK" smtClean="0"/>
              <a:t>Klik på ikonet for at tilføje et billede</a:t>
            </a:r>
            <a:endParaRPr lang="da-DK" dirty="0" smtClean="0"/>
          </a:p>
        </p:txBody>
      </p:sp>
      <p:sp>
        <p:nvSpPr>
          <p:cNvPr id="12" name="Pladsholder til billede 12"/>
          <p:cNvSpPr>
            <a:spLocks noGrp="1"/>
          </p:cNvSpPr>
          <p:nvPr>
            <p:ph type="pic" sz="quarter" idx="14"/>
          </p:nvPr>
        </p:nvSpPr>
        <p:spPr>
          <a:xfrm>
            <a:off x="4114800" y="3816000"/>
            <a:ext cx="4572000" cy="2016000"/>
          </a:xfrm>
        </p:spPr>
        <p:txBody>
          <a:bodyPr/>
          <a:lstStyle>
            <a:lvl1pPr marL="0" indent="0">
              <a:buNone/>
              <a:defRPr/>
            </a:lvl1pPr>
          </a:lstStyle>
          <a:p>
            <a:r>
              <a:rPr lang="da-DK" smtClean="0"/>
              <a:t>Klik på ikonet for at tilføje et billede</a:t>
            </a:r>
            <a:endParaRPr lang="da-DK" dirty="0"/>
          </a:p>
        </p:txBody>
      </p:sp>
      <p:sp>
        <p:nvSpPr>
          <p:cNvPr id="15" name="Tekstboks 14"/>
          <p:cNvSpPr txBox="1"/>
          <p:nvPr userDrawn="1"/>
        </p:nvSpPr>
        <p:spPr>
          <a:xfrm>
            <a:off x="9514800" y="1367998"/>
            <a:ext cx="1980000" cy="2616101"/>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7" name="Pladsholder til tekst 8"/>
          <p:cNvSpPr>
            <a:spLocks noGrp="1"/>
          </p:cNvSpPr>
          <p:nvPr>
            <p:ph type="body" sz="quarter" idx="15"/>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20" name="Pladsholder til indhold 2"/>
          <p:cNvSpPr>
            <a:spLocks noGrp="1"/>
          </p:cNvSpPr>
          <p:nvPr>
            <p:ph idx="1"/>
          </p:nvPr>
        </p:nvSpPr>
        <p:spPr>
          <a:xfrm>
            <a:off x="914400" y="1681200"/>
            <a:ext cx="3060000" cy="4127069"/>
          </a:xfrm>
        </p:spPr>
        <p:txBody>
          <a:bodyPr/>
          <a:lstStyle>
            <a:lvl1pPr marL="0" indent="0">
              <a:spcBef>
                <a:spcPts val="0"/>
              </a:spcBef>
              <a:buFontTx/>
              <a:buNone/>
              <a:defRPr sz="2000">
                <a:solidFill>
                  <a:schemeClr val="tx1"/>
                </a:solidFill>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smtClean="0"/>
              <a:t>Klik for at redigere i master</a:t>
            </a:r>
          </a:p>
        </p:txBody>
      </p:sp>
      <p:sp>
        <p:nvSpPr>
          <p:cNvPr id="11"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Tree>
    <p:extLst>
      <p:ext uri="{BB962C8B-B14F-4D97-AF65-F5344CB8AC3E}">
        <p14:creationId xmlns:p14="http://schemas.microsoft.com/office/powerpoint/2010/main" val="267394562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rødtekst, 3 fotos">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3" name="Pladsholder til billede 12"/>
          <p:cNvSpPr>
            <a:spLocks noGrp="1"/>
          </p:cNvSpPr>
          <p:nvPr>
            <p:ph type="pic" sz="quarter" idx="13"/>
          </p:nvPr>
        </p:nvSpPr>
        <p:spPr>
          <a:xfrm>
            <a:off x="917575" y="1681200"/>
            <a:ext cx="3657600" cy="2700000"/>
          </a:xfrm>
        </p:spPr>
        <p:txBody>
          <a:bodyPr/>
          <a:lstStyle>
            <a:lvl1pPr marL="0" indent="0">
              <a:buNone/>
              <a:defRPr/>
            </a:lvl1pPr>
          </a:lstStyle>
          <a:p>
            <a:r>
              <a:rPr lang="da-DK" smtClean="0"/>
              <a:t>Klik på ikonet for at tilføje et billede</a:t>
            </a:r>
            <a:endParaRPr lang="da-DK" dirty="0"/>
          </a:p>
        </p:txBody>
      </p:sp>
      <p:sp>
        <p:nvSpPr>
          <p:cNvPr id="12" name="Pladsholder til billede 12"/>
          <p:cNvSpPr>
            <a:spLocks noGrp="1"/>
          </p:cNvSpPr>
          <p:nvPr>
            <p:ph type="pic" sz="quarter" idx="14"/>
          </p:nvPr>
        </p:nvSpPr>
        <p:spPr>
          <a:xfrm>
            <a:off x="917575" y="4481681"/>
            <a:ext cx="1774800" cy="1324800"/>
          </a:xfrm>
        </p:spPr>
        <p:txBody>
          <a:bodyPr/>
          <a:lstStyle>
            <a:lvl1pPr marL="0" indent="0">
              <a:buNone/>
              <a:defRPr/>
            </a:lvl1pPr>
          </a:lstStyle>
          <a:p>
            <a:r>
              <a:rPr lang="da-DK" smtClean="0"/>
              <a:t>Klik på ikonet for at tilføje et billede</a:t>
            </a:r>
            <a:endParaRPr lang="da-DK" dirty="0"/>
          </a:p>
        </p:txBody>
      </p:sp>
      <p:sp>
        <p:nvSpPr>
          <p:cNvPr id="14" name="Pladsholder til billede 12"/>
          <p:cNvSpPr>
            <a:spLocks noGrp="1"/>
          </p:cNvSpPr>
          <p:nvPr>
            <p:ph type="pic" sz="quarter" idx="15"/>
          </p:nvPr>
        </p:nvSpPr>
        <p:spPr>
          <a:xfrm>
            <a:off x="2804897" y="4481681"/>
            <a:ext cx="1774800" cy="1324800"/>
          </a:xfrm>
        </p:spPr>
        <p:txBody>
          <a:bodyPr/>
          <a:lstStyle>
            <a:lvl1pPr marL="0" indent="0">
              <a:buNone/>
              <a:defRPr/>
            </a:lvl1pPr>
          </a:lstStyle>
          <a:p>
            <a:r>
              <a:rPr lang="da-DK" smtClean="0"/>
              <a:t>Klik på ikonet for at tilføje et billede</a:t>
            </a:r>
            <a:endParaRPr lang="da-DK" dirty="0"/>
          </a:p>
        </p:txBody>
      </p:sp>
      <p:sp>
        <p:nvSpPr>
          <p:cNvPr id="18" name="Pladsholder til tekst 1023"/>
          <p:cNvSpPr>
            <a:spLocks noGrp="1"/>
          </p:cNvSpPr>
          <p:nvPr>
            <p:ph type="body" sz="quarter" idx="16"/>
          </p:nvPr>
        </p:nvSpPr>
        <p:spPr>
          <a:xfrm>
            <a:off x="4686300" y="1682495"/>
            <a:ext cx="4457700" cy="4139185"/>
          </a:xfrm>
          <a:solidFill>
            <a:schemeClr val="accent2"/>
          </a:solidFill>
        </p:spPr>
        <p:txBody>
          <a:bodyPr lIns="288000" tIns="180000" rIns="288000" bIns="180000"/>
          <a:lstStyle>
            <a:lvl1pPr marL="0" indent="0">
              <a:spcBef>
                <a:spcPts val="0"/>
              </a:spcBef>
              <a:buNone/>
              <a:defRPr sz="2000" baseline="0">
                <a:solidFill>
                  <a:schemeClr val="bg1"/>
                </a:solidFill>
              </a:defRPr>
            </a:lvl1pPr>
          </a:lstStyle>
          <a:p>
            <a:pPr lvl="0"/>
            <a:r>
              <a:rPr lang="da-DK" smtClean="0"/>
              <a:t>Klik for at redigere i master</a:t>
            </a:r>
          </a:p>
        </p:txBody>
      </p:sp>
      <p:sp>
        <p:nvSpPr>
          <p:cNvPr id="20" name="Tekstboks 19"/>
          <p:cNvSpPr txBox="1"/>
          <p:nvPr userDrawn="1"/>
        </p:nvSpPr>
        <p:spPr>
          <a:xfrm>
            <a:off x="9514800" y="1367998"/>
            <a:ext cx="1980000" cy="353943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tekstfeltet:</a:t>
            </a:r>
          </a:p>
          <a:p>
            <a:r>
              <a:rPr lang="da-DK" sz="1000" dirty="0" smtClean="0">
                <a:solidFill>
                  <a:schemeClr val="bg2">
                    <a:lumMod val="50000"/>
                  </a:schemeClr>
                </a:solidFill>
              </a:rPr>
              <a:t>Klik på det farvede tekstfelt og</a:t>
            </a:r>
            <a:r>
              <a:rPr lang="da-DK" sz="1000" baseline="0" dirty="0" smtClean="0">
                <a:solidFill>
                  <a:schemeClr val="bg2">
                    <a:lumMod val="50000"/>
                  </a:schemeClr>
                </a:solidFill>
              </a:rPr>
              <a:t> vælg derefter ny farve </a:t>
            </a:r>
            <a:br>
              <a:rPr lang="da-DK" sz="1000" baseline="0" dirty="0" smtClean="0">
                <a:solidFill>
                  <a:schemeClr val="bg2">
                    <a:lumMod val="50000"/>
                  </a:schemeClr>
                </a:solidFill>
              </a:rPr>
            </a:br>
            <a:r>
              <a:rPr lang="da-DK" sz="1000" baseline="0" dirty="0" smtClean="0">
                <a:solidFill>
                  <a:schemeClr val="bg2">
                    <a:lumMod val="50000"/>
                  </a:schemeClr>
                </a:solidFill>
              </a:rPr>
              <a:t>i fanen ”Startside” under ”Fyldfarve til figur”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felt:</a:t>
            </a:r>
          </a:p>
          <a:p>
            <a:r>
              <a:rPr lang="da-DK" sz="1000" dirty="0" smtClean="0">
                <a:solidFill>
                  <a:schemeClr val="bg2">
                    <a:lumMod val="50000"/>
                  </a:schemeClr>
                </a:solidFill>
              </a:rPr>
              <a:t>Klik på feltet og</a:t>
            </a:r>
            <a:r>
              <a:rPr lang="da-DK" sz="1000" baseline="0" dirty="0" smtClean="0">
                <a:solidFill>
                  <a:schemeClr val="bg2">
                    <a:lumMod val="50000"/>
                  </a:schemeClr>
                </a:solidFill>
              </a:rPr>
              <a:t> vælg derefter ny farve i fanen ”Startside” under ”Fyldfarve til figur”.</a:t>
            </a:r>
          </a:p>
          <a:p>
            <a:endParaRPr lang="da-DK" sz="1000" baseline="0" dirty="0" smtClean="0">
              <a:solidFill>
                <a:schemeClr val="bg2">
                  <a:lumMod val="50000"/>
                </a:schemeClr>
              </a:solidFill>
            </a:endParaRPr>
          </a:p>
        </p:txBody>
      </p:sp>
      <p:sp>
        <p:nvSpPr>
          <p:cNvPr id="16" name="Pladsholder til tekst 8"/>
          <p:cNvSpPr>
            <a:spLocks noGrp="1"/>
          </p:cNvSpPr>
          <p:nvPr>
            <p:ph type="body" sz="quarter" idx="18"/>
          </p:nvPr>
        </p:nvSpPr>
        <p:spPr>
          <a:xfrm>
            <a:off x="0" y="342000"/>
            <a:ext cx="457200" cy="914400"/>
          </a:xfrm>
          <a:solidFill>
            <a:schemeClr val="bg1">
              <a:lumMod val="85000"/>
            </a:schemeClr>
          </a:solidFill>
        </p:spPr>
        <p:txBody>
          <a:bodyPr/>
          <a:lstStyle>
            <a:lvl1pPr>
              <a:defRPr sz="100"/>
            </a:lvl1pPr>
            <a:lvl2pPr>
              <a:defRPr sz="100"/>
            </a:lvl2pPr>
            <a:lvl3pPr>
              <a:defRPr sz="100"/>
            </a:lvl3pPr>
            <a:lvl4pPr>
              <a:defRPr sz="100"/>
            </a:lvl4pPr>
            <a:lvl5pPr>
              <a:defRPr sz="100"/>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7"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smtClean="0"/>
              <a:t>Klik for at redigere i master</a:t>
            </a:r>
            <a:endParaRPr lang="da-DK" dirty="0"/>
          </a:p>
        </p:txBody>
      </p:sp>
    </p:spTree>
    <p:extLst>
      <p:ext uri="{BB962C8B-B14F-4D97-AF65-F5344CB8AC3E}">
        <p14:creationId xmlns:p14="http://schemas.microsoft.com/office/powerpoint/2010/main" val="25742651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1 tekstboks">
    <p:spTree>
      <p:nvGrpSpPr>
        <p:cNvPr id="1" name=""/>
        <p:cNvGrpSpPr/>
        <p:nvPr/>
      </p:nvGrpSpPr>
      <p:grpSpPr>
        <a:xfrm>
          <a:off x="0" y="0"/>
          <a:ext cx="0" cy="0"/>
          <a:chOff x="0" y="0"/>
          <a:chExt cx="0" cy="0"/>
        </a:xfrm>
      </p:grpSpPr>
      <p:sp>
        <p:nvSpPr>
          <p:cNvPr id="8" name="Pladsholder til billede 8"/>
          <p:cNvSpPr>
            <a:spLocks noGrp="1"/>
          </p:cNvSpPr>
          <p:nvPr>
            <p:ph type="pic" sz="quarter" idx="13"/>
          </p:nvPr>
        </p:nvSpPr>
        <p:spPr>
          <a:xfrm>
            <a:off x="0" y="0"/>
            <a:ext cx="9144000" cy="6173788"/>
          </a:xfrm>
          <a:solidFill>
            <a:schemeClr val="bg1"/>
          </a:solidFill>
        </p:spPr>
        <p:txBody>
          <a:bodyPr/>
          <a:lstStyle>
            <a:lvl1pPr marL="0" indent="0">
              <a:buNone/>
              <a:defRPr/>
            </a:lvl1pPr>
          </a:lstStyle>
          <a:p>
            <a:r>
              <a:rPr lang="da-DK" smtClean="0"/>
              <a:t>Klik på ikonet for at tilføje et billede</a:t>
            </a:r>
            <a:endParaRPr lang="da-DK" dirty="0"/>
          </a:p>
        </p:txBody>
      </p:sp>
      <p:sp>
        <p:nvSpPr>
          <p:cNvPr id="3" name="Pladsholder til dato 2"/>
          <p:cNvSpPr>
            <a:spLocks noGrp="1"/>
          </p:cNvSpPr>
          <p:nvPr>
            <p:ph type="dt" sz="half" idx="10"/>
          </p:nvPr>
        </p:nvSpPr>
        <p:spPr/>
        <p:txBody>
          <a:bodyPr/>
          <a:lstStyle/>
          <a:p>
            <a:r>
              <a:rPr lang="da-DK" smtClean="0"/>
              <a:t>13-01-2014</a:t>
            </a:r>
            <a:endParaRPr lang="da-DK"/>
          </a:p>
        </p:txBody>
      </p:sp>
      <p:sp>
        <p:nvSpPr>
          <p:cNvPr id="4" name="Pladsholder til sidefod 3"/>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1A7DA12-F1F9-43F2-A12A-1E9EF0E92BD7}" type="slidenum">
              <a:rPr lang="da-DK" smtClean="0"/>
              <a:pPr/>
              <a:t>‹nr.›</a:t>
            </a:fld>
            <a:endParaRPr lang="da-DK" dirty="0"/>
          </a:p>
        </p:txBody>
      </p:sp>
      <p:sp>
        <p:nvSpPr>
          <p:cNvPr id="6" name="Pladsholder til tekst 1023"/>
          <p:cNvSpPr>
            <a:spLocks noGrp="1"/>
          </p:cNvSpPr>
          <p:nvPr>
            <p:ph type="body" sz="quarter" idx="15"/>
          </p:nvPr>
        </p:nvSpPr>
        <p:spPr>
          <a:xfrm>
            <a:off x="0" y="1710000"/>
            <a:ext cx="4417200" cy="4140000"/>
          </a:xfrm>
          <a:solidFill>
            <a:schemeClr val="accent6">
              <a:alpha val="85000"/>
            </a:schemeClr>
          </a:solidFill>
        </p:spPr>
        <p:txBody>
          <a:bodyPr lIns="288000" tIns="180000" rIns="288000" bIns="180000"/>
          <a:lstStyle>
            <a:lvl1pPr marL="0" indent="0">
              <a:spcBef>
                <a:spcPts val="0"/>
              </a:spcBef>
              <a:buNone/>
              <a:defRPr sz="1800" baseline="0">
                <a:solidFill>
                  <a:schemeClr val="bg1"/>
                </a:solidFill>
              </a:defRPr>
            </a:lvl1pPr>
          </a:lstStyle>
          <a:p>
            <a:pPr lvl="0"/>
            <a:r>
              <a:rPr lang="da-DK" smtClean="0"/>
              <a:t>Klik for at redigere i master</a:t>
            </a:r>
          </a:p>
        </p:txBody>
      </p:sp>
      <p:sp>
        <p:nvSpPr>
          <p:cNvPr id="10" name="Tekstboks 9"/>
          <p:cNvSpPr txBox="1"/>
          <p:nvPr userDrawn="1"/>
        </p:nvSpPr>
        <p:spPr>
          <a:xfrm>
            <a:off x="9514800" y="1367999"/>
            <a:ext cx="1980000" cy="3693319"/>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tekstfelt:</a:t>
            </a:r>
          </a:p>
          <a:p>
            <a:r>
              <a:rPr lang="da-DK" sz="1000" dirty="0" smtClean="0">
                <a:solidFill>
                  <a:schemeClr val="bg2">
                    <a:lumMod val="50000"/>
                  </a:schemeClr>
                </a:solidFill>
              </a:rPr>
              <a:t>Klik på det farvede tekstfelt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a:t>
            </a:r>
          </a:p>
          <a:p>
            <a:r>
              <a:rPr lang="da-DK" sz="1000" baseline="0" dirty="0" smtClean="0">
                <a:solidFill>
                  <a:schemeClr val="bg2">
                    <a:lumMod val="50000"/>
                  </a:schemeClr>
                </a:solidFill>
              </a:rPr>
              <a:t>i fanen ”Startside” under ”Fyldfarve til figur”.</a:t>
            </a:r>
          </a:p>
          <a:p>
            <a:endParaRPr lang="da-DK" sz="1000" baseline="0" dirty="0" smtClean="0">
              <a:solidFill>
                <a:schemeClr val="bg2">
                  <a:lumMod val="50000"/>
                </a:schemeClr>
              </a:solidFill>
            </a:endParaRPr>
          </a:p>
          <a:p>
            <a:r>
              <a:rPr lang="da-DK" sz="1000" b="1" dirty="0" smtClean="0">
                <a:solidFill>
                  <a:schemeClr val="bg2">
                    <a:lumMod val="50000"/>
                  </a:schemeClr>
                </a:solidFill>
              </a:rPr>
              <a:t>Større eller mindre</a:t>
            </a:r>
            <a:r>
              <a:rPr lang="da-DK" sz="1000" b="1" baseline="0" dirty="0" smtClean="0">
                <a:solidFill>
                  <a:schemeClr val="bg2">
                    <a:lumMod val="50000"/>
                  </a:schemeClr>
                </a:solidFill>
              </a:rPr>
              <a:t> </a:t>
            </a:r>
            <a:r>
              <a:rPr lang="da-DK" sz="1000" b="1" dirty="0" smtClean="0">
                <a:solidFill>
                  <a:schemeClr val="bg2">
                    <a:lumMod val="50000"/>
                  </a:schemeClr>
                </a:solidFill>
              </a:rPr>
              <a:t>tekstfelt:</a:t>
            </a:r>
          </a:p>
          <a:p>
            <a:r>
              <a:rPr lang="da-DK" sz="1000" dirty="0" smtClean="0">
                <a:solidFill>
                  <a:schemeClr val="bg2">
                    <a:lumMod val="50000"/>
                  </a:schemeClr>
                </a:solidFill>
              </a:rPr>
              <a:t>Justering af tekstfeltets</a:t>
            </a:r>
            <a:r>
              <a:rPr lang="da-DK" sz="1000" baseline="0" dirty="0" smtClean="0">
                <a:solidFill>
                  <a:schemeClr val="bg2">
                    <a:lumMod val="50000"/>
                  </a:schemeClr>
                </a:solidFill>
              </a:rPr>
              <a:t> størrelse gøres manuelt ved at trække i top, bund eller siden af tekstfeltet. </a:t>
            </a:r>
          </a:p>
        </p:txBody>
      </p:sp>
    </p:spTree>
    <p:extLst>
      <p:ext uri="{BB962C8B-B14F-4D97-AF65-F5344CB8AC3E}">
        <p14:creationId xmlns:p14="http://schemas.microsoft.com/office/powerpoint/2010/main" val="222943295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to, 2 tekstbokse">
    <p:spTree>
      <p:nvGrpSpPr>
        <p:cNvPr id="1" name=""/>
        <p:cNvGrpSpPr/>
        <p:nvPr/>
      </p:nvGrpSpPr>
      <p:grpSpPr>
        <a:xfrm>
          <a:off x="0" y="0"/>
          <a:ext cx="0" cy="0"/>
          <a:chOff x="0" y="0"/>
          <a:chExt cx="0" cy="0"/>
        </a:xfrm>
      </p:grpSpPr>
      <p:sp>
        <p:nvSpPr>
          <p:cNvPr id="8" name="Pladsholder til billede 8"/>
          <p:cNvSpPr>
            <a:spLocks noGrp="1"/>
          </p:cNvSpPr>
          <p:nvPr>
            <p:ph type="pic" sz="quarter" idx="13"/>
          </p:nvPr>
        </p:nvSpPr>
        <p:spPr>
          <a:xfrm>
            <a:off x="0" y="0"/>
            <a:ext cx="9144000" cy="6173788"/>
          </a:xfrm>
          <a:solidFill>
            <a:schemeClr val="bg1"/>
          </a:solidFill>
        </p:spPr>
        <p:txBody>
          <a:bodyPr/>
          <a:lstStyle>
            <a:lvl1pPr marL="0" indent="0">
              <a:buNone/>
              <a:defRPr/>
            </a:lvl1pPr>
          </a:lstStyle>
          <a:p>
            <a:r>
              <a:rPr lang="da-DK" smtClean="0"/>
              <a:t>Klik på ikonet for at tilføje et billede</a:t>
            </a:r>
            <a:endParaRPr lang="da-DK" dirty="0"/>
          </a:p>
        </p:txBody>
      </p:sp>
      <p:sp>
        <p:nvSpPr>
          <p:cNvPr id="3" name="Pladsholder til dato 2"/>
          <p:cNvSpPr>
            <a:spLocks noGrp="1"/>
          </p:cNvSpPr>
          <p:nvPr>
            <p:ph type="dt" sz="half" idx="10"/>
          </p:nvPr>
        </p:nvSpPr>
        <p:spPr/>
        <p:txBody>
          <a:bodyPr/>
          <a:lstStyle/>
          <a:p>
            <a:r>
              <a:rPr lang="da-DK" smtClean="0"/>
              <a:t>13-01-2014</a:t>
            </a:r>
            <a:endParaRPr lang="da-DK"/>
          </a:p>
        </p:txBody>
      </p:sp>
      <p:sp>
        <p:nvSpPr>
          <p:cNvPr id="4" name="Pladsholder til sidefod 3"/>
          <p:cNvSpPr>
            <a:spLocks noGrp="1"/>
          </p:cNvSpPr>
          <p:nvPr>
            <p:ph type="ftr" sz="quarter" idx="11"/>
          </p:nvPr>
        </p:nvSpPr>
        <p:spPr/>
        <p:txBody>
          <a:bodyPr/>
          <a:lstStyle/>
          <a:p>
            <a:endParaRPr lang="da-DK" dirty="0"/>
          </a:p>
        </p:txBody>
      </p:sp>
      <p:sp>
        <p:nvSpPr>
          <p:cNvPr id="5" name="Pladsholder til diasnummer 4"/>
          <p:cNvSpPr>
            <a:spLocks noGrp="1"/>
          </p:cNvSpPr>
          <p:nvPr>
            <p:ph type="sldNum" sz="quarter" idx="12"/>
          </p:nvPr>
        </p:nvSpPr>
        <p:spPr/>
        <p:txBody>
          <a:bodyPr/>
          <a:lstStyle/>
          <a:p>
            <a:fld id="{61A7DA12-F1F9-43F2-A12A-1E9EF0E92BD7}" type="slidenum">
              <a:rPr lang="da-DK" smtClean="0"/>
              <a:pPr/>
              <a:t>‹nr.›</a:t>
            </a:fld>
            <a:endParaRPr lang="da-DK" dirty="0"/>
          </a:p>
        </p:txBody>
      </p:sp>
      <p:sp>
        <p:nvSpPr>
          <p:cNvPr id="6" name="Pladsholder til tekst 1023"/>
          <p:cNvSpPr>
            <a:spLocks noGrp="1"/>
          </p:cNvSpPr>
          <p:nvPr>
            <p:ph type="body" sz="quarter" idx="15"/>
          </p:nvPr>
        </p:nvSpPr>
        <p:spPr>
          <a:xfrm>
            <a:off x="5103534" y="1710000"/>
            <a:ext cx="4040465" cy="1800000"/>
          </a:xfrm>
          <a:solidFill>
            <a:schemeClr val="accent6">
              <a:alpha val="85000"/>
            </a:schemeClr>
          </a:solidFill>
        </p:spPr>
        <p:txBody>
          <a:bodyPr lIns="288000" tIns="180000" rIns="288000" bIns="180000"/>
          <a:lstStyle>
            <a:lvl1pPr marL="0" indent="0">
              <a:spcBef>
                <a:spcPts val="0"/>
              </a:spcBef>
              <a:buNone/>
              <a:defRPr sz="1800" baseline="0">
                <a:solidFill>
                  <a:schemeClr val="bg1"/>
                </a:solidFill>
              </a:defRPr>
            </a:lvl1pPr>
          </a:lstStyle>
          <a:p>
            <a:pPr lvl="0"/>
            <a:r>
              <a:rPr lang="da-DK" smtClean="0"/>
              <a:t>Klik for at redigere i master</a:t>
            </a:r>
          </a:p>
        </p:txBody>
      </p:sp>
      <p:sp>
        <p:nvSpPr>
          <p:cNvPr id="9" name="Pladsholder til tekst 1023"/>
          <p:cNvSpPr>
            <a:spLocks noGrp="1"/>
          </p:cNvSpPr>
          <p:nvPr>
            <p:ph type="body" sz="quarter" idx="16"/>
          </p:nvPr>
        </p:nvSpPr>
        <p:spPr>
          <a:xfrm>
            <a:off x="5564406" y="3807024"/>
            <a:ext cx="3579594" cy="1800000"/>
          </a:xfrm>
          <a:solidFill>
            <a:schemeClr val="accent2">
              <a:alpha val="85000"/>
            </a:schemeClr>
          </a:solidFill>
        </p:spPr>
        <p:txBody>
          <a:bodyPr lIns="288000" tIns="180000" rIns="288000" bIns="180000"/>
          <a:lstStyle>
            <a:lvl1pPr marL="0" indent="0">
              <a:spcBef>
                <a:spcPts val="0"/>
              </a:spcBef>
              <a:buNone/>
              <a:defRPr sz="1800" baseline="0">
                <a:solidFill>
                  <a:schemeClr val="bg1"/>
                </a:solidFill>
              </a:defRPr>
            </a:lvl1pPr>
          </a:lstStyle>
          <a:p>
            <a:pPr lvl="0"/>
            <a:r>
              <a:rPr lang="da-DK" smtClean="0"/>
              <a:t>Klik for at redigere i master</a:t>
            </a:r>
          </a:p>
        </p:txBody>
      </p:sp>
      <p:sp>
        <p:nvSpPr>
          <p:cNvPr id="11" name="Tekstboks 10"/>
          <p:cNvSpPr txBox="1"/>
          <p:nvPr userDrawn="1"/>
        </p:nvSpPr>
        <p:spPr>
          <a:xfrm>
            <a:off x="9514799" y="1367998"/>
            <a:ext cx="1980000" cy="3693319"/>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t>
            </a:r>
            <a:br>
              <a:rPr lang="da-DK" sz="1000" baseline="0" dirty="0" smtClean="0">
                <a:solidFill>
                  <a:schemeClr val="bg2">
                    <a:lumMod val="50000"/>
                  </a:schemeClr>
                </a:solidFill>
              </a:rPr>
            </a:br>
            <a:r>
              <a:rPr lang="da-DK" sz="1000" baseline="0" dirty="0" smtClean="0">
                <a:solidFill>
                  <a:schemeClr val="bg2">
                    <a:lumMod val="50000"/>
                  </a:schemeClr>
                </a:solidFill>
              </a:rPr>
              <a:t>af foto som beskrevet ovenfor.</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tekstfelt:</a:t>
            </a:r>
          </a:p>
          <a:p>
            <a:r>
              <a:rPr lang="da-DK" sz="1000" dirty="0" smtClean="0">
                <a:solidFill>
                  <a:schemeClr val="bg2">
                    <a:lumMod val="50000"/>
                  </a:schemeClr>
                </a:solidFill>
              </a:rPr>
              <a:t>Klik på det farvede tekstfelt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a:t>
            </a:r>
          </a:p>
          <a:p>
            <a:r>
              <a:rPr lang="da-DK" sz="1000" baseline="0" dirty="0" smtClean="0">
                <a:solidFill>
                  <a:schemeClr val="bg2">
                    <a:lumMod val="50000"/>
                  </a:schemeClr>
                </a:solidFill>
              </a:rPr>
              <a:t>i fanen ”Startside” under ”Fyldfarve til figur”.</a:t>
            </a:r>
          </a:p>
          <a:p>
            <a:endParaRPr lang="da-DK" sz="1000" baseline="0" dirty="0" smtClean="0">
              <a:solidFill>
                <a:schemeClr val="bg2">
                  <a:lumMod val="50000"/>
                </a:schemeClr>
              </a:solidFill>
            </a:endParaRPr>
          </a:p>
          <a:p>
            <a:r>
              <a:rPr lang="da-DK" sz="1000" b="1" dirty="0" smtClean="0">
                <a:solidFill>
                  <a:schemeClr val="bg2">
                    <a:lumMod val="50000"/>
                  </a:schemeClr>
                </a:solidFill>
              </a:rPr>
              <a:t>Større eller mindre</a:t>
            </a:r>
            <a:r>
              <a:rPr lang="da-DK" sz="1000" b="1" baseline="0" dirty="0" smtClean="0">
                <a:solidFill>
                  <a:schemeClr val="bg2">
                    <a:lumMod val="50000"/>
                  </a:schemeClr>
                </a:solidFill>
              </a:rPr>
              <a:t> </a:t>
            </a:r>
            <a:r>
              <a:rPr lang="da-DK" sz="1000" b="1" dirty="0" smtClean="0">
                <a:solidFill>
                  <a:schemeClr val="bg2">
                    <a:lumMod val="50000"/>
                  </a:schemeClr>
                </a:solidFill>
              </a:rPr>
              <a:t>tekstfelt:</a:t>
            </a:r>
          </a:p>
          <a:p>
            <a:r>
              <a:rPr lang="da-DK" sz="1000" dirty="0" smtClean="0">
                <a:solidFill>
                  <a:schemeClr val="bg2">
                    <a:lumMod val="50000"/>
                  </a:schemeClr>
                </a:solidFill>
              </a:rPr>
              <a:t>Justering af tekstfeltets</a:t>
            </a:r>
            <a:r>
              <a:rPr lang="da-DK" sz="1000" baseline="0" dirty="0" smtClean="0">
                <a:solidFill>
                  <a:schemeClr val="bg2">
                    <a:lumMod val="50000"/>
                  </a:schemeClr>
                </a:solidFill>
              </a:rPr>
              <a:t> størrelse gøres manuelt ved at trække i top, bund eller højre side af tekstfeltet. </a:t>
            </a:r>
          </a:p>
        </p:txBody>
      </p:sp>
    </p:spTree>
    <p:extLst>
      <p:ext uri="{BB962C8B-B14F-4D97-AF65-F5344CB8AC3E}">
        <p14:creationId xmlns:p14="http://schemas.microsoft.com/office/powerpoint/2010/main" val="270227850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ntakt, 2 personer">
    <p:bg>
      <p:bgPr>
        <a:solidFill>
          <a:schemeClr val="bg2"/>
        </a:solidFill>
        <a:effectLst/>
      </p:bgPr>
    </p:bg>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0" name="Rektangel 9"/>
          <p:cNvSpPr/>
          <p:nvPr userDrawn="1"/>
        </p:nvSpPr>
        <p:spPr>
          <a:xfrm>
            <a:off x="0" y="342000"/>
            <a:ext cx="4572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Pladsholder til indhold 2"/>
          <p:cNvSpPr>
            <a:spLocks noGrp="1"/>
          </p:cNvSpPr>
          <p:nvPr>
            <p:ph idx="1" hasCustomPrompt="1"/>
          </p:nvPr>
        </p:nvSpPr>
        <p:spPr>
          <a:xfrm>
            <a:off x="914400" y="4149100"/>
            <a:ext cx="3534770" cy="274320"/>
          </a:xfrm>
        </p:spPr>
        <p:txBody>
          <a:bodyPr wrap="square"/>
          <a:lstStyle>
            <a:lvl1pPr marL="0" indent="0">
              <a:spcBef>
                <a:spcPts val="0"/>
              </a:spcBef>
              <a:buFontTx/>
              <a:buNone/>
              <a:defRPr sz="16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Navn</a:t>
            </a:r>
          </a:p>
        </p:txBody>
      </p:sp>
      <p:sp>
        <p:nvSpPr>
          <p:cNvPr id="13" name="Pladsholder til billede 12"/>
          <p:cNvSpPr>
            <a:spLocks noGrp="1"/>
          </p:cNvSpPr>
          <p:nvPr>
            <p:ph type="pic" sz="quarter" idx="13"/>
          </p:nvPr>
        </p:nvSpPr>
        <p:spPr>
          <a:xfrm>
            <a:off x="917575" y="1681200"/>
            <a:ext cx="3200400" cy="2059200"/>
          </a:xfrm>
        </p:spPr>
        <p:txBody>
          <a:bodyPr/>
          <a:lstStyle>
            <a:lvl1pPr marL="0" indent="0">
              <a:buNone/>
              <a:defRPr/>
            </a:lvl1pPr>
          </a:lstStyle>
          <a:p>
            <a:r>
              <a:rPr lang="da-DK" smtClean="0"/>
              <a:t>Klik på ikonet for at tilføje et billede</a:t>
            </a:r>
            <a:endParaRPr lang="da-DK" dirty="0"/>
          </a:p>
        </p:txBody>
      </p:sp>
      <p:sp>
        <p:nvSpPr>
          <p:cNvPr id="9" name="Pladsholder til indhold 2"/>
          <p:cNvSpPr>
            <a:spLocks noGrp="1"/>
          </p:cNvSpPr>
          <p:nvPr>
            <p:ph idx="14" hasCustomPrompt="1"/>
          </p:nvPr>
        </p:nvSpPr>
        <p:spPr>
          <a:xfrm>
            <a:off x="917575" y="4429516"/>
            <a:ext cx="3212592" cy="274320"/>
          </a:xfrm>
        </p:spPr>
        <p:txBody>
          <a:bodyPr wrap="square"/>
          <a:lstStyle>
            <a:lvl1pPr marL="0" indent="0">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Titel</a:t>
            </a:r>
          </a:p>
        </p:txBody>
      </p:sp>
      <p:sp>
        <p:nvSpPr>
          <p:cNvPr id="12" name="Pladsholder til indhold 2"/>
          <p:cNvSpPr>
            <a:spLocks noGrp="1"/>
          </p:cNvSpPr>
          <p:nvPr>
            <p:ph idx="15" hasCustomPrompt="1"/>
          </p:nvPr>
        </p:nvSpPr>
        <p:spPr>
          <a:xfrm>
            <a:off x="917575" y="4941210"/>
            <a:ext cx="3212592" cy="50861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Enhed/afdeling</a:t>
            </a:r>
          </a:p>
        </p:txBody>
      </p:sp>
      <p:sp>
        <p:nvSpPr>
          <p:cNvPr id="14" name="Pladsholder til indhold 2"/>
          <p:cNvSpPr>
            <a:spLocks noGrp="1"/>
          </p:cNvSpPr>
          <p:nvPr>
            <p:ph idx="16" hasCustomPrompt="1"/>
          </p:nvPr>
        </p:nvSpPr>
        <p:spPr>
          <a:xfrm>
            <a:off x="917575" y="5630058"/>
            <a:ext cx="3212592" cy="56957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err="1" smtClean="0"/>
              <a:t>Tlf</a:t>
            </a:r>
            <a:r>
              <a:rPr lang="da-DK" dirty="0" smtClean="0"/>
              <a:t>:</a:t>
            </a:r>
          </a:p>
          <a:p>
            <a:pPr lvl="0"/>
            <a:r>
              <a:rPr lang="da-DK" dirty="0" err="1" smtClean="0"/>
              <a:t>Email</a:t>
            </a:r>
            <a:r>
              <a:rPr lang="da-DK" dirty="0" smtClean="0"/>
              <a:t>:</a:t>
            </a:r>
          </a:p>
        </p:txBody>
      </p:sp>
      <p:sp>
        <p:nvSpPr>
          <p:cNvPr id="15" name="Pladsholder til indhold 2"/>
          <p:cNvSpPr>
            <a:spLocks noGrp="1"/>
          </p:cNvSpPr>
          <p:nvPr>
            <p:ph idx="17" hasCustomPrompt="1"/>
          </p:nvPr>
        </p:nvSpPr>
        <p:spPr>
          <a:xfrm>
            <a:off x="5029200" y="4149100"/>
            <a:ext cx="3600000" cy="274320"/>
          </a:xfrm>
        </p:spPr>
        <p:txBody>
          <a:bodyPr wrap="square"/>
          <a:lstStyle>
            <a:lvl1pPr marL="0" indent="0">
              <a:spcBef>
                <a:spcPts val="0"/>
              </a:spcBef>
              <a:buFontTx/>
              <a:buNone/>
              <a:defRPr sz="16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Navn</a:t>
            </a:r>
          </a:p>
        </p:txBody>
      </p:sp>
      <p:sp>
        <p:nvSpPr>
          <p:cNvPr id="16" name="Pladsholder til billede 12"/>
          <p:cNvSpPr>
            <a:spLocks noGrp="1"/>
          </p:cNvSpPr>
          <p:nvPr>
            <p:ph type="pic" sz="quarter" idx="18"/>
          </p:nvPr>
        </p:nvSpPr>
        <p:spPr>
          <a:xfrm>
            <a:off x="5029200" y="1681200"/>
            <a:ext cx="3200400" cy="2059200"/>
          </a:xfrm>
        </p:spPr>
        <p:txBody>
          <a:bodyPr/>
          <a:lstStyle>
            <a:lvl1pPr marL="0" indent="0">
              <a:buNone/>
              <a:defRPr/>
            </a:lvl1pPr>
          </a:lstStyle>
          <a:p>
            <a:r>
              <a:rPr lang="da-DK" smtClean="0"/>
              <a:t>Klik på ikonet for at tilføje et billede</a:t>
            </a:r>
            <a:endParaRPr lang="da-DK" dirty="0"/>
          </a:p>
        </p:txBody>
      </p:sp>
      <p:sp>
        <p:nvSpPr>
          <p:cNvPr id="17" name="Pladsholder til indhold 2"/>
          <p:cNvSpPr>
            <a:spLocks noGrp="1"/>
          </p:cNvSpPr>
          <p:nvPr>
            <p:ph idx="19" hasCustomPrompt="1"/>
          </p:nvPr>
        </p:nvSpPr>
        <p:spPr>
          <a:xfrm>
            <a:off x="5029200" y="4429516"/>
            <a:ext cx="3212592" cy="274320"/>
          </a:xfrm>
        </p:spPr>
        <p:txBody>
          <a:bodyPr wrap="square"/>
          <a:lstStyle>
            <a:lvl1pPr marL="0" indent="0">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Titel</a:t>
            </a:r>
          </a:p>
        </p:txBody>
      </p:sp>
      <p:sp>
        <p:nvSpPr>
          <p:cNvPr id="18" name="Pladsholder til indhold 2"/>
          <p:cNvSpPr>
            <a:spLocks noGrp="1"/>
          </p:cNvSpPr>
          <p:nvPr>
            <p:ph idx="20" hasCustomPrompt="1"/>
          </p:nvPr>
        </p:nvSpPr>
        <p:spPr>
          <a:xfrm>
            <a:off x="5029200" y="4941210"/>
            <a:ext cx="3212592" cy="50861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Enhed/afdeling</a:t>
            </a:r>
          </a:p>
        </p:txBody>
      </p:sp>
      <p:sp>
        <p:nvSpPr>
          <p:cNvPr id="19" name="Pladsholder til indhold 2"/>
          <p:cNvSpPr>
            <a:spLocks noGrp="1"/>
          </p:cNvSpPr>
          <p:nvPr>
            <p:ph idx="21" hasCustomPrompt="1"/>
          </p:nvPr>
        </p:nvSpPr>
        <p:spPr>
          <a:xfrm>
            <a:off x="5029200" y="5630058"/>
            <a:ext cx="3212592" cy="56957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err="1" smtClean="0"/>
              <a:t>Tlf</a:t>
            </a:r>
            <a:r>
              <a:rPr lang="da-DK" dirty="0" smtClean="0"/>
              <a:t>:</a:t>
            </a:r>
          </a:p>
          <a:p>
            <a:pPr lvl="0"/>
            <a:r>
              <a:rPr lang="da-DK" dirty="0" err="1" smtClean="0"/>
              <a:t>Email</a:t>
            </a:r>
            <a:r>
              <a:rPr lang="da-DK" dirty="0" smtClean="0"/>
              <a:t>:</a:t>
            </a:r>
          </a:p>
        </p:txBody>
      </p:sp>
      <p:sp>
        <p:nvSpPr>
          <p:cNvPr id="22" name="Tekstboks 21"/>
          <p:cNvSpPr txBox="1"/>
          <p:nvPr userDrawn="1"/>
        </p:nvSpPr>
        <p:spPr>
          <a:xfrm>
            <a:off x="9514800" y="1367998"/>
            <a:ext cx="1980000" cy="360000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p:txBody>
      </p:sp>
      <p:sp>
        <p:nvSpPr>
          <p:cNvPr id="21" name="Pladsholder til titel 1"/>
          <p:cNvSpPr>
            <a:spLocks noGrp="1"/>
          </p:cNvSpPr>
          <p:nvPr>
            <p:ph type="title"/>
          </p:nvPr>
        </p:nvSpPr>
        <p:spPr>
          <a:xfrm>
            <a:off x="914401" y="379976"/>
            <a:ext cx="6477000" cy="902134"/>
          </a:xfrm>
          <a:prstGeom prst="rect">
            <a:avLst/>
          </a:prstGeom>
        </p:spPr>
        <p:txBody>
          <a:bodyPr vert="horz" lIns="0" tIns="0" rIns="0" bIns="0" rtlCol="0" anchor="b" anchorCtr="0">
            <a:noAutofit/>
          </a:bodyPr>
          <a:lstStyle>
            <a:lvl1pPr>
              <a:defRPr>
                <a:solidFill>
                  <a:schemeClr val="tx1"/>
                </a:solidFill>
              </a:defRPr>
            </a:lvl1pPr>
          </a:lstStyle>
          <a:p>
            <a:r>
              <a:rPr lang="da-DK" smtClean="0"/>
              <a:t>Klik for at redigere i master</a:t>
            </a:r>
            <a:endParaRPr lang="da-DK" dirty="0"/>
          </a:p>
        </p:txBody>
      </p:sp>
      <p:sp>
        <p:nvSpPr>
          <p:cNvPr id="20" name="Tekstfelt 14"/>
          <p:cNvSpPr txBox="1"/>
          <p:nvPr userDrawn="1"/>
        </p:nvSpPr>
        <p:spPr>
          <a:xfrm>
            <a:off x="7311419" y="1027750"/>
            <a:ext cx="1462425" cy="184666"/>
          </a:xfrm>
          <a:prstGeom prst="rect">
            <a:avLst/>
          </a:prstGeom>
          <a:noFill/>
        </p:spPr>
        <p:txBody>
          <a:bodyPr wrap="square" tIns="0" rIns="0" bIns="0" rtlCol="0">
            <a:spAutoFit/>
          </a:bodyPr>
          <a:lstStyle/>
          <a:p>
            <a:pPr algn="r"/>
            <a:r>
              <a:rPr lang="da-DK" sz="1200" dirty="0" smtClean="0">
                <a:solidFill>
                  <a:schemeClr val="tx2"/>
                </a:solidFill>
              </a:rPr>
              <a:t>www.eva.dk </a:t>
            </a:r>
            <a:endParaRPr lang="da-DK" sz="1200" dirty="0">
              <a:solidFill>
                <a:schemeClr val="tx2"/>
              </a:solidFill>
            </a:endParaRPr>
          </a:p>
        </p:txBody>
      </p:sp>
    </p:spTree>
    <p:extLst>
      <p:ext uri="{BB962C8B-B14F-4D97-AF65-F5344CB8AC3E}">
        <p14:creationId xmlns:p14="http://schemas.microsoft.com/office/powerpoint/2010/main" val="279614728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V">
    <p:bg>
      <p:bgPr>
        <a:solidFill>
          <a:schemeClr val="bg2"/>
        </a:solidFill>
        <a:effectLst/>
      </p:bgPr>
    </p:bg>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r>
              <a:rPr lang="da-DK" smtClean="0"/>
              <a:t>13-01-2014</a:t>
            </a:r>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61A7DA12-F1F9-43F2-A12A-1E9EF0E92BD7}" type="slidenum">
              <a:rPr lang="da-DK" smtClean="0"/>
              <a:t>‹nr.›</a:t>
            </a:fld>
            <a:endParaRPr lang="da-DK"/>
          </a:p>
        </p:txBody>
      </p:sp>
      <p:sp>
        <p:nvSpPr>
          <p:cNvPr id="10" name="Rektangel 9"/>
          <p:cNvSpPr/>
          <p:nvPr userDrawn="1"/>
        </p:nvSpPr>
        <p:spPr>
          <a:xfrm>
            <a:off x="0" y="342000"/>
            <a:ext cx="4572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Pladsholder til billede 12"/>
          <p:cNvSpPr>
            <a:spLocks noGrp="1"/>
          </p:cNvSpPr>
          <p:nvPr>
            <p:ph type="pic" sz="quarter" idx="13"/>
          </p:nvPr>
        </p:nvSpPr>
        <p:spPr>
          <a:xfrm>
            <a:off x="917575" y="1681200"/>
            <a:ext cx="3200400" cy="2059200"/>
          </a:xfrm>
        </p:spPr>
        <p:txBody>
          <a:bodyPr/>
          <a:lstStyle>
            <a:lvl1pPr marL="0" indent="0">
              <a:buNone/>
              <a:defRPr/>
            </a:lvl1pPr>
          </a:lstStyle>
          <a:p>
            <a:r>
              <a:rPr lang="da-DK" smtClean="0"/>
              <a:t>Klik på ikonet for at tilføje et billede</a:t>
            </a:r>
            <a:endParaRPr lang="da-DK" dirty="0"/>
          </a:p>
        </p:txBody>
      </p:sp>
      <p:sp>
        <p:nvSpPr>
          <p:cNvPr id="9" name="Pladsholder til indhold 2"/>
          <p:cNvSpPr>
            <a:spLocks noGrp="1"/>
          </p:cNvSpPr>
          <p:nvPr>
            <p:ph idx="14" hasCustomPrompt="1"/>
          </p:nvPr>
        </p:nvSpPr>
        <p:spPr>
          <a:xfrm>
            <a:off x="917575" y="4429516"/>
            <a:ext cx="3212592" cy="274320"/>
          </a:xfrm>
        </p:spPr>
        <p:txBody>
          <a:bodyPr wrap="square"/>
          <a:lstStyle>
            <a:lvl1pPr marL="0" indent="0">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Titel</a:t>
            </a:r>
          </a:p>
        </p:txBody>
      </p:sp>
      <p:sp>
        <p:nvSpPr>
          <p:cNvPr id="12" name="Pladsholder til indhold 2"/>
          <p:cNvSpPr>
            <a:spLocks noGrp="1"/>
          </p:cNvSpPr>
          <p:nvPr>
            <p:ph idx="15" hasCustomPrompt="1"/>
          </p:nvPr>
        </p:nvSpPr>
        <p:spPr>
          <a:xfrm>
            <a:off x="917575" y="4941210"/>
            <a:ext cx="3212592" cy="50861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Enhed/afdeling</a:t>
            </a:r>
          </a:p>
        </p:txBody>
      </p:sp>
      <p:sp>
        <p:nvSpPr>
          <p:cNvPr id="14" name="Pladsholder til indhold 2"/>
          <p:cNvSpPr>
            <a:spLocks noGrp="1"/>
          </p:cNvSpPr>
          <p:nvPr>
            <p:ph idx="16" hasCustomPrompt="1"/>
          </p:nvPr>
        </p:nvSpPr>
        <p:spPr>
          <a:xfrm>
            <a:off x="917575" y="5630058"/>
            <a:ext cx="3212592" cy="569574"/>
          </a:xfrm>
        </p:spPr>
        <p:txBody>
          <a:bodyPr wrap="square"/>
          <a:lstStyle>
            <a:lvl1pPr marL="0" indent="0">
              <a:lnSpc>
                <a:spcPts val="1500"/>
              </a:lnSpc>
              <a:spcBef>
                <a:spcPts val="0"/>
              </a:spcBef>
              <a:buFontTx/>
              <a:buNone/>
              <a:defRPr sz="12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err="1" smtClean="0"/>
              <a:t>Tlf</a:t>
            </a:r>
            <a:r>
              <a:rPr lang="da-DK" dirty="0" smtClean="0"/>
              <a:t>:</a:t>
            </a:r>
          </a:p>
          <a:p>
            <a:pPr lvl="0"/>
            <a:r>
              <a:rPr lang="da-DK" dirty="0" err="1" smtClean="0"/>
              <a:t>Email</a:t>
            </a:r>
            <a:r>
              <a:rPr lang="da-DK" dirty="0" smtClean="0"/>
              <a:t>:</a:t>
            </a:r>
          </a:p>
        </p:txBody>
      </p:sp>
      <p:sp>
        <p:nvSpPr>
          <p:cNvPr id="16" name="Pladsholder til tekst 15"/>
          <p:cNvSpPr>
            <a:spLocks noGrp="1"/>
          </p:cNvSpPr>
          <p:nvPr>
            <p:ph type="body" sz="quarter" idx="18"/>
          </p:nvPr>
        </p:nvSpPr>
        <p:spPr>
          <a:xfrm>
            <a:off x="4684713" y="1690688"/>
            <a:ext cx="3600000" cy="4492800"/>
          </a:xfrm>
        </p:spPr>
        <p:txBody>
          <a:bodyPr/>
          <a:lstStyle>
            <a:lvl1pPr marL="180975" indent="-180975">
              <a:lnSpc>
                <a:spcPts val="1500"/>
              </a:lnSpc>
              <a:spcBef>
                <a:spcPts val="200"/>
              </a:spcBef>
              <a:buClr>
                <a:schemeClr val="tx2"/>
              </a:buClr>
              <a:defRPr sz="1200">
                <a:solidFill>
                  <a:schemeClr val="tx1"/>
                </a:solidFill>
              </a:defRPr>
            </a:lvl1pPr>
            <a:lvl2pPr marL="355600" indent="-174625">
              <a:lnSpc>
                <a:spcPts val="1500"/>
              </a:lnSpc>
              <a:spcBef>
                <a:spcPts val="200"/>
              </a:spcBef>
              <a:buClr>
                <a:schemeClr val="tx2"/>
              </a:buClr>
              <a:defRPr sz="1200">
                <a:solidFill>
                  <a:schemeClr val="tx1"/>
                </a:solidFill>
              </a:defRPr>
            </a:lvl2pPr>
            <a:lvl3pPr marL="538163" indent="-182563">
              <a:lnSpc>
                <a:spcPts val="1500"/>
              </a:lnSpc>
              <a:spcBef>
                <a:spcPts val="200"/>
              </a:spcBef>
              <a:buClr>
                <a:schemeClr val="tx2"/>
              </a:buClr>
              <a:defRPr sz="1200">
                <a:solidFill>
                  <a:schemeClr val="tx1"/>
                </a:solidFill>
              </a:defRPr>
            </a:lvl3pPr>
            <a:lvl4pPr marL="719138" indent="-180975">
              <a:lnSpc>
                <a:spcPts val="1500"/>
              </a:lnSpc>
              <a:spcBef>
                <a:spcPts val="200"/>
              </a:spcBef>
              <a:buClr>
                <a:schemeClr val="tx2"/>
              </a:buClr>
              <a:defRPr sz="1200">
                <a:solidFill>
                  <a:schemeClr val="tx1"/>
                </a:solidFill>
              </a:defRPr>
            </a:lvl4pPr>
            <a:lvl5pPr marL="893763" indent="-174625">
              <a:lnSpc>
                <a:spcPct val="100000"/>
              </a:lnSpc>
              <a:spcBef>
                <a:spcPts val="0"/>
              </a:spcBef>
              <a:spcAft>
                <a:spcPts val="400"/>
              </a:spcAft>
              <a:buClr>
                <a:schemeClr val="tx2"/>
              </a:buClr>
              <a:defRPr sz="1200">
                <a:solidFill>
                  <a:schemeClr val="tx1"/>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7" name="Tekstboks 16"/>
          <p:cNvSpPr txBox="1"/>
          <p:nvPr userDrawn="1"/>
        </p:nvSpPr>
        <p:spPr>
          <a:xfrm>
            <a:off x="9514800" y="1367998"/>
            <a:ext cx="1980000" cy="360000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af foto som beskrevet ovenfor.</a:t>
            </a:r>
          </a:p>
        </p:txBody>
      </p:sp>
      <p:sp>
        <p:nvSpPr>
          <p:cNvPr id="20" name="Pladsholder til indhold 2"/>
          <p:cNvSpPr>
            <a:spLocks noGrp="1"/>
          </p:cNvSpPr>
          <p:nvPr>
            <p:ph idx="19" hasCustomPrompt="1"/>
          </p:nvPr>
        </p:nvSpPr>
        <p:spPr>
          <a:xfrm>
            <a:off x="914400" y="4149100"/>
            <a:ext cx="3534770" cy="274320"/>
          </a:xfrm>
        </p:spPr>
        <p:txBody>
          <a:bodyPr wrap="square"/>
          <a:lstStyle>
            <a:lvl1pPr marL="0" indent="0">
              <a:spcBef>
                <a:spcPts val="0"/>
              </a:spcBef>
              <a:buFontTx/>
              <a:buNone/>
              <a:defRPr sz="1600">
                <a:solidFill>
                  <a:schemeClr val="tx1"/>
                </a:solidFill>
                <a:latin typeface="+mn-lt"/>
              </a:defRPr>
            </a:lvl1pPr>
            <a:lvl2pPr marL="269875" indent="0">
              <a:buFontTx/>
              <a:buNone/>
              <a:defRPr>
                <a:solidFill>
                  <a:schemeClr val="tx2"/>
                </a:solidFill>
              </a:defRPr>
            </a:lvl2pPr>
            <a:lvl3pPr marL="541338" indent="0">
              <a:buFontTx/>
              <a:buNone/>
              <a:defRPr>
                <a:solidFill>
                  <a:schemeClr val="tx2"/>
                </a:solidFill>
              </a:defRPr>
            </a:lvl3pPr>
            <a:lvl4pPr marL="804863" indent="0">
              <a:buFontTx/>
              <a:buNone/>
              <a:defRPr>
                <a:solidFill>
                  <a:schemeClr val="tx2"/>
                </a:solidFill>
              </a:defRPr>
            </a:lvl4pPr>
            <a:lvl5pPr marL="1074737" indent="0">
              <a:buFontTx/>
              <a:buNone/>
              <a:defRPr>
                <a:solidFill>
                  <a:schemeClr val="tx2"/>
                </a:solidFill>
              </a:defRPr>
            </a:lvl5pPr>
          </a:lstStyle>
          <a:p>
            <a:pPr lvl="0"/>
            <a:r>
              <a:rPr lang="da-DK" dirty="0" smtClean="0"/>
              <a:t>Navn</a:t>
            </a:r>
          </a:p>
        </p:txBody>
      </p:sp>
      <p:sp>
        <p:nvSpPr>
          <p:cNvPr id="15" name="Pladsholder til titel 1"/>
          <p:cNvSpPr>
            <a:spLocks noGrp="1"/>
          </p:cNvSpPr>
          <p:nvPr>
            <p:ph type="title"/>
          </p:nvPr>
        </p:nvSpPr>
        <p:spPr>
          <a:xfrm>
            <a:off x="914401" y="379976"/>
            <a:ext cx="6507386" cy="902134"/>
          </a:xfrm>
          <a:prstGeom prst="rect">
            <a:avLst/>
          </a:prstGeom>
        </p:spPr>
        <p:txBody>
          <a:bodyPr vert="horz" lIns="0" tIns="0" rIns="0" bIns="0" rtlCol="0" anchor="b" anchorCtr="0">
            <a:noAutofit/>
          </a:bodyPr>
          <a:lstStyle>
            <a:lvl1pPr>
              <a:defRPr>
                <a:solidFill>
                  <a:schemeClr val="tx1"/>
                </a:solidFill>
              </a:defRPr>
            </a:lvl1pPr>
          </a:lstStyle>
          <a:p>
            <a:r>
              <a:rPr lang="da-DK" smtClean="0"/>
              <a:t>Klik for at redigere i master</a:t>
            </a:r>
            <a:endParaRPr lang="da-DK" dirty="0"/>
          </a:p>
        </p:txBody>
      </p:sp>
      <p:sp>
        <p:nvSpPr>
          <p:cNvPr id="18" name="Tekstfelt 14"/>
          <p:cNvSpPr txBox="1"/>
          <p:nvPr userDrawn="1"/>
        </p:nvSpPr>
        <p:spPr>
          <a:xfrm>
            <a:off x="7311419" y="1027750"/>
            <a:ext cx="1462425" cy="184666"/>
          </a:xfrm>
          <a:prstGeom prst="rect">
            <a:avLst/>
          </a:prstGeom>
          <a:noFill/>
        </p:spPr>
        <p:txBody>
          <a:bodyPr wrap="square" tIns="0" rIns="0" bIns="0" rtlCol="0">
            <a:spAutoFit/>
          </a:bodyPr>
          <a:lstStyle/>
          <a:p>
            <a:pPr algn="r"/>
            <a:r>
              <a:rPr lang="da-DK" sz="1200" dirty="0" smtClean="0">
                <a:solidFill>
                  <a:schemeClr val="tx2"/>
                </a:solidFill>
              </a:rPr>
              <a:t>www.eva.dk </a:t>
            </a:r>
            <a:endParaRPr lang="da-DK" sz="1200" dirty="0">
              <a:solidFill>
                <a:schemeClr val="tx2"/>
              </a:solidFill>
            </a:endParaRPr>
          </a:p>
        </p:txBody>
      </p:sp>
    </p:spTree>
    <p:extLst>
      <p:ext uri="{BB962C8B-B14F-4D97-AF65-F5344CB8AC3E}">
        <p14:creationId xmlns:p14="http://schemas.microsoft.com/office/powerpoint/2010/main" val="79258992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slutning, foto">
    <p:spTree>
      <p:nvGrpSpPr>
        <p:cNvPr id="1" name=""/>
        <p:cNvGrpSpPr/>
        <p:nvPr/>
      </p:nvGrpSpPr>
      <p:grpSpPr>
        <a:xfrm>
          <a:off x="0" y="0"/>
          <a:ext cx="0" cy="0"/>
          <a:chOff x="0" y="0"/>
          <a:chExt cx="0" cy="0"/>
        </a:xfrm>
      </p:grpSpPr>
      <p:sp>
        <p:nvSpPr>
          <p:cNvPr id="18" name="Pladsholder til billede 17"/>
          <p:cNvSpPr>
            <a:spLocks noGrp="1" noChangeAspect="1"/>
          </p:cNvSpPr>
          <p:nvPr>
            <p:ph type="pic" sz="quarter" idx="13"/>
          </p:nvPr>
        </p:nvSpPr>
        <p:spPr>
          <a:xfrm>
            <a:off x="0" y="1368000"/>
            <a:ext cx="9144000" cy="5490000"/>
          </a:xfrm>
          <a:solidFill>
            <a:schemeClr val="bg2"/>
          </a:solidFill>
        </p:spPr>
        <p:txBody>
          <a:bodyPr/>
          <a:lstStyle>
            <a:lvl1pPr marL="0" indent="0" algn="ctr">
              <a:buNone/>
              <a:defRPr baseline="0"/>
            </a:lvl1pPr>
          </a:lstStyle>
          <a:p>
            <a:r>
              <a:rPr lang="da-DK" smtClean="0"/>
              <a:t>Klik på ikonet for at tilføje et billede</a:t>
            </a:r>
            <a:endParaRPr lang="da-DK" dirty="0"/>
          </a:p>
        </p:txBody>
      </p:sp>
      <p:sp>
        <p:nvSpPr>
          <p:cNvPr id="1024" name="Pladsholder til tekst 1023"/>
          <p:cNvSpPr>
            <a:spLocks noGrp="1"/>
          </p:cNvSpPr>
          <p:nvPr>
            <p:ph type="body" sz="quarter" idx="15"/>
          </p:nvPr>
        </p:nvSpPr>
        <p:spPr>
          <a:xfrm>
            <a:off x="914400" y="4114800"/>
            <a:ext cx="8229600" cy="1368000"/>
          </a:xfrm>
          <a:solidFill>
            <a:schemeClr val="accent6">
              <a:alpha val="80000"/>
            </a:schemeClr>
          </a:solidFill>
        </p:spPr>
        <p:txBody>
          <a:bodyPr/>
          <a:lstStyle>
            <a:lvl1pPr>
              <a:defRPr sz="100" baseline="0">
                <a:solidFill>
                  <a:schemeClr val="accent2"/>
                </a:solidFill>
              </a:defRPr>
            </a:lvl1pPr>
          </a:lstStyle>
          <a:p>
            <a:pPr lvl="0"/>
            <a:r>
              <a:rPr lang="da-DK" smtClean="0"/>
              <a:t>Klik for at redigere i master</a:t>
            </a:r>
          </a:p>
        </p:txBody>
      </p:sp>
      <p:sp>
        <p:nvSpPr>
          <p:cNvPr id="14" name="Tekstboks 13"/>
          <p:cNvSpPr txBox="1">
            <a:spLocks/>
          </p:cNvSpPr>
          <p:nvPr userDrawn="1"/>
        </p:nvSpPr>
        <p:spPr>
          <a:xfrm>
            <a:off x="682705" y="582705"/>
            <a:ext cx="532800" cy="432000"/>
          </a:xfrm>
          <a:prstGeom prst="rect">
            <a:avLst/>
          </a:prstGeom>
          <a:blipFill>
            <a:blip r:embed="rId2"/>
            <a:stretch>
              <a:fillRect/>
            </a:stretch>
          </a:blipFill>
        </p:spPr>
        <p:txBody>
          <a:bodyPr wrap="none" lIns="0" tIns="0" rIns="0" bIns="0" rtlCol="0">
            <a:spAutoFit/>
          </a:bodyPr>
          <a:lstStyle/>
          <a:p>
            <a:endParaRPr lang="da-DK" dirty="0"/>
          </a:p>
        </p:txBody>
      </p:sp>
      <p:sp>
        <p:nvSpPr>
          <p:cNvPr id="19" name="Tekstboks 18"/>
          <p:cNvSpPr txBox="1">
            <a:spLocks/>
          </p:cNvSpPr>
          <p:nvPr userDrawn="1"/>
        </p:nvSpPr>
        <p:spPr>
          <a:xfrm>
            <a:off x="7761600" y="730251"/>
            <a:ext cx="1033200" cy="169200"/>
          </a:xfrm>
          <a:prstGeom prst="rect">
            <a:avLst/>
          </a:prstGeom>
          <a:blipFill>
            <a:blip r:embed="rId3"/>
            <a:stretch>
              <a:fillRect/>
            </a:stretch>
          </a:blipFill>
        </p:spPr>
        <p:txBody>
          <a:bodyPr wrap="none" lIns="0" tIns="0" rIns="0" bIns="0" rtlCol="0">
            <a:spAutoFit/>
          </a:bodyPr>
          <a:lstStyle/>
          <a:p>
            <a:endParaRPr lang="da-DK" dirty="0"/>
          </a:p>
        </p:txBody>
      </p:sp>
      <p:sp>
        <p:nvSpPr>
          <p:cNvPr id="2" name="Titel 1"/>
          <p:cNvSpPr>
            <a:spLocks noGrp="1"/>
          </p:cNvSpPr>
          <p:nvPr>
            <p:ph type="ctrTitle" hasCustomPrompt="1"/>
          </p:nvPr>
        </p:nvSpPr>
        <p:spPr>
          <a:xfrm>
            <a:off x="1215504" y="4126938"/>
            <a:ext cx="7316495" cy="1359461"/>
          </a:xfrm>
          <a:noFill/>
        </p:spPr>
        <p:txBody>
          <a:bodyPr lIns="0" tIns="180000" rIns="0" bIns="0" anchor="t" anchorCtr="0"/>
          <a:lstStyle>
            <a:lvl1pPr>
              <a:defRPr kern="0" spc="0" baseline="0">
                <a:solidFill>
                  <a:schemeClr val="bg1"/>
                </a:solidFill>
              </a:defRPr>
            </a:lvl1pPr>
          </a:lstStyle>
          <a:p>
            <a:r>
              <a:rPr lang="da-DK" dirty="0" smtClean="0"/>
              <a:t>Tak for i dag</a:t>
            </a:r>
            <a:endParaRPr lang="da-DK" dirty="0"/>
          </a:p>
        </p:txBody>
      </p:sp>
      <p:sp>
        <p:nvSpPr>
          <p:cNvPr id="3" name="Tekstboks 2"/>
          <p:cNvSpPr txBox="1"/>
          <p:nvPr userDrawn="1"/>
        </p:nvSpPr>
        <p:spPr>
          <a:xfrm>
            <a:off x="9513038" y="1367999"/>
            <a:ext cx="1980000" cy="3600000"/>
          </a:xfrm>
          <a:prstGeom prst="rect">
            <a:avLst/>
          </a:prstGeom>
          <a:noFill/>
        </p:spPr>
        <p:txBody>
          <a:bodyPr wrap="square" lIns="0" tIns="0" rIns="0" bIns="0" rtlCol="0">
            <a:spAutoFit/>
          </a:bodyPr>
          <a:lstStyle/>
          <a:p>
            <a:r>
              <a:rPr lang="da-DK" sz="1000" b="1" dirty="0" smtClean="0">
                <a:solidFill>
                  <a:schemeClr val="bg2">
                    <a:lumMod val="50000"/>
                  </a:schemeClr>
                </a:solidFill>
              </a:rPr>
              <a:t>Indsæt foto:</a:t>
            </a:r>
          </a:p>
          <a:p>
            <a:r>
              <a:rPr lang="da-DK" sz="1000" dirty="0" smtClean="0">
                <a:solidFill>
                  <a:schemeClr val="bg2">
                    <a:lumMod val="50000"/>
                  </a:schemeClr>
                </a:solidFill>
              </a:rPr>
              <a:t>Klik på det lille fotoikon</a:t>
            </a:r>
            <a:r>
              <a:rPr lang="da-DK" sz="1000" baseline="0" dirty="0" smtClean="0">
                <a:solidFill>
                  <a:schemeClr val="bg2">
                    <a:lumMod val="50000"/>
                  </a:schemeClr>
                </a:solidFill>
              </a:rPr>
              <a:t> </a:t>
            </a:r>
            <a:br>
              <a:rPr lang="da-DK" sz="1000" baseline="0" dirty="0" smtClean="0">
                <a:solidFill>
                  <a:schemeClr val="bg2">
                    <a:lumMod val="50000"/>
                  </a:schemeClr>
                </a:solidFill>
              </a:rPr>
            </a:br>
            <a:r>
              <a:rPr lang="da-DK" sz="1000" baseline="0" dirty="0" smtClean="0">
                <a:solidFill>
                  <a:schemeClr val="bg2">
                    <a:lumMod val="50000"/>
                  </a:schemeClr>
                </a:solidFill>
              </a:rPr>
              <a:t>og vælg det ønskede foto </a:t>
            </a:r>
            <a:br>
              <a:rPr lang="da-DK" sz="1000" baseline="0" dirty="0" smtClean="0">
                <a:solidFill>
                  <a:schemeClr val="bg2">
                    <a:lumMod val="50000"/>
                  </a:schemeClr>
                </a:solidFill>
              </a:rPr>
            </a:br>
            <a:r>
              <a:rPr lang="da-DK" sz="1000" baseline="0" dirty="0" smtClean="0">
                <a:solidFill>
                  <a:schemeClr val="bg2">
                    <a:lumMod val="50000"/>
                  </a:schemeClr>
                </a:solidFill>
              </a:rPr>
              <a:t>i dialogboksen.</a:t>
            </a:r>
          </a:p>
          <a:p>
            <a:endParaRPr lang="da-DK" sz="1000" baseline="0" dirty="0" smtClean="0">
              <a:solidFill>
                <a:schemeClr val="bg2">
                  <a:lumMod val="50000"/>
                </a:schemeClr>
              </a:solidFill>
            </a:endParaRPr>
          </a:p>
          <a:p>
            <a:r>
              <a:rPr lang="da-DK" sz="1000" b="1" dirty="0" smtClean="0">
                <a:solidFill>
                  <a:schemeClr val="bg2">
                    <a:lumMod val="50000"/>
                  </a:schemeClr>
                </a:solidFill>
              </a:rPr>
              <a:t>Skift eksisterende foto:</a:t>
            </a:r>
          </a:p>
          <a:p>
            <a:r>
              <a:rPr lang="da-DK" sz="1000" dirty="0" smtClean="0">
                <a:solidFill>
                  <a:schemeClr val="bg2">
                    <a:lumMod val="50000"/>
                  </a:schemeClr>
                </a:solidFill>
              </a:rPr>
              <a:t>Klik på foto og brug derefter slettetasten til at fjerne det eksisterende foto. Gentag</a:t>
            </a:r>
            <a:r>
              <a:rPr lang="da-DK" sz="1000" baseline="0" dirty="0" smtClean="0">
                <a:solidFill>
                  <a:schemeClr val="bg2">
                    <a:lumMod val="50000"/>
                  </a:schemeClr>
                </a:solidFill>
              </a:rPr>
              <a:t> proceduren for indsættelse </a:t>
            </a:r>
            <a:br>
              <a:rPr lang="da-DK" sz="1000" baseline="0" dirty="0" smtClean="0">
                <a:solidFill>
                  <a:schemeClr val="bg2">
                    <a:lumMod val="50000"/>
                  </a:schemeClr>
                </a:solidFill>
              </a:rPr>
            </a:br>
            <a:r>
              <a:rPr lang="da-DK" sz="1000" baseline="0" dirty="0" smtClean="0">
                <a:solidFill>
                  <a:schemeClr val="bg2">
                    <a:lumMod val="50000"/>
                  </a:schemeClr>
                </a:solidFill>
              </a:rPr>
              <a:t>af foto som beskrevet ovenfor.</a:t>
            </a:r>
          </a:p>
          <a:p>
            <a:r>
              <a:rPr lang="da-DK" sz="1000" baseline="0" dirty="0" smtClean="0">
                <a:solidFill>
                  <a:schemeClr val="bg2">
                    <a:lumMod val="50000"/>
                  </a:schemeClr>
                </a:solidFill>
              </a:rPr>
              <a:t>Når foto er placeret, </a:t>
            </a:r>
            <a:r>
              <a:rPr lang="da-DK" sz="1000" baseline="0" dirty="0" err="1" smtClean="0">
                <a:solidFill>
                  <a:schemeClr val="bg2">
                    <a:lumMod val="50000"/>
                  </a:schemeClr>
                </a:solidFill>
              </a:rPr>
              <a:t>højreklik</a:t>
            </a:r>
            <a:r>
              <a:rPr lang="da-DK" sz="1000" baseline="0" dirty="0" smtClean="0">
                <a:solidFill>
                  <a:schemeClr val="bg2">
                    <a:lumMod val="50000"/>
                  </a:schemeClr>
                </a:solidFill>
              </a:rPr>
              <a:t/>
            </a:r>
            <a:br>
              <a:rPr lang="da-DK" sz="1000" baseline="0" dirty="0" smtClean="0">
                <a:solidFill>
                  <a:schemeClr val="bg2">
                    <a:lumMod val="50000"/>
                  </a:schemeClr>
                </a:solidFill>
              </a:rPr>
            </a:br>
            <a:r>
              <a:rPr lang="da-DK" sz="1000" baseline="0" dirty="0" smtClean="0">
                <a:solidFill>
                  <a:schemeClr val="bg2">
                    <a:lumMod val="50000"/>
                  </a:schemeClr>
                </a:solidFill>
              </a:rPr>
              <a:t>og vælg ”Placér bagerst”.</a:t>
            </a:r>
          </a:p>
          <a:p>
            <a:endParaRPr lang="da-DK" sz="1000" baseline="0" dirty="0" smtClean="0">
              <a:solidFill>
                <a:schemeClr val="bg2">
                  <a:lumMod val="50000"/>
                </a:schemeClr>
              </a:solidFill>
            </a:endParaRPr>
          </a:p>
          <a:p>
            <a:r>
              <a:rPr lang="da-DK" sz="1000" b="1" dirty="0" smtClean="0">
                <a:solidFill>
                  <a:schemeClr val="bg2">
                    <a:lumMod val="50000"/>
                  </a:schemeClr>
                </a:solidFill>
              </a:rPr>
              <a:t>Skift farve i bjælke:</a:t>
            </a:r>
          </a:p>
          <a:p>
            <a:r>
              <a:rPr lang="da-DK" sz="1000" dirty="0" smtClean="0">
                <a:solidFill>
                  <a:schemeClr val="bg2">
                    <a:lumMod val="50000"/>
                  </a:schemeClr>
                </a:solidFill>
              </a:rPr>
              <a:t>Klik på den farvede bjælke </a:t>
            </a:r>
            <a:br>
              <a:rPr lang="da-DK" sz="1000" dirty="0" smtClean="0">
                <a:solidFill>
                  <a:schemeClr val="bg2">
                    <a:lumMod val="50000"/>
                  </a:schemeClr>
                </a:solidFill>
              </a:rPr>
            </a:br>
            <a:r>
              <a:rPr lang="da-DK" sz="1000" dirty="0" smtClean="0">
                <a:solidFill>
                  <a:schemeClr val="bg2">
                    <a:lumMod val="50000"/>
                  </a:schemeClr>
                </a:solidFill>
              </a:rPr>
              <a:t>og</a:t>
            </a:r>
            <a:r>
              <a:rPr lang="da-DK" sz="1000" baseline="0" dirty="0" smtClean="0">
                <a:solidFill>
                  <a:schemeClr val="bg2">
                    <a:lumMod val="50000"/>
                  </a:schemeClr>
                </a:solidFill>
              </a:rPr>
              <a:t> vælg derefter ny farve i </a:t>
            </a:r>
            <a:br>
              <a:rPr lang="da-DK" sz="1000" baseline="0" dirty="0" smtClean="0">
                <a:solidFill>
                  <a:schemeClr val="bg2">
                    <a:lumMod val="50000"/>
                  </a:schemeClr>
                </a:solidFill>
              </a:rPr>
            </a:br>
            <a:r>
              <a:rPr lang="da-DK" sz="1000" baseline="0" dirty="0" smtClean="0">
                <a:solidFill>
                  <a:schemeClr val="bg2">
                    <a:lumMod val="50000"/>
                  </a:schemeClr>
                </a:solidFill>
              </a:rPr>
              <a:t>fanen ”Startside” under </a:t>
            </a:r>
            <a:br>
              <a:rPr lang="da-DK" sz="1000" baseline="0" dirty="0" smtClean="0">
                <a:solidFill>
                  <a:schemeClr val="bg2">
                    <a:lumMod val="50000"/>
                  </a:schemeClr>
                </a:solidFill>
              </a:rPr>
            </a:br>
            <a:r>
              <a:rPr lang="da-DK" sz="1000" baseline="0" dirty="0" smtClean="0">
                <a:solidFill>
                  <a:schemeClr val="bg2">
                    <a:lumMod val="50000"/>
                  </a:schemeClr>
                </a:solidFill>
              </a:rPr>
              <a:t>”Fyldfarve til figur”.</a:t>
            </a:r>
          </a:p>
          <a:p>
            <a:endParaRPr lang="da-DK" sz="1000" baseline="0" dirty="0" smtClean="0">
              <a:solidFill>
                <a:schemeClr val="bg2">
                  <a:lumMod val="50000"/>
                </a:schemeClr>
              </a:solidFill>
            </a:endParaRPr>
          </a:p>
          <a:p>
            <a:r>
              <a:rPr lang="da-DK" sz="1000" baseline="0" dirty="0" smtClean="0">
                <a:solidFill>
                  <a:schemeClr val="bg2">
                    <a:lumMod val="50000"/>
                  </a:schemeClr>
                </a:solidFill>
              </a:rPr>
              <a:t>Metoden er den samme for </a:t>
            </a:r>
            <a:br>
              <a:rPr lang="da-DK" sz="1000" baseline="0" dirty="0" smtClean="0">
                <a:solidFill>
                  <a:schemeClr val="bg2">
                    <a:lumMod val="50000"/>
                  </a:schemeClr>
                </a:solidFill>
              </a:rPr>
            </a:br>
            <a:r>
              <a:rPr lang="da-DK" sz="1000" baseline="0" dirty="0" smtClean="0">
                <a:solidFill>
                  <a:schemeClr val="bg2">
                    <a:lumMod val="50000"/>
                  </a:schemeClr>
                </a:solidFill>
              </a:rPr>
              <a:t>det lille farvede felt.</a:t>
            </a:r>
            <a:endParaRPr lang="da-DK" sz="1000" dirty="0">
              <a:solidFill>
                <a:schemeClr val="bg2">
                  <a:lumMod val="50000"/>
                </a:schemeClr>
              </a:solidFill>
            </a:endParaRPr>
          </a:p>
        </p:txBody>
      </p:sp>
      <p:sp>
        <p:nvSpPr>
          <p:cNvPr id="6" name="Pladsholder til tekst 5"/>
          <p:cNvSpPr>
            <a:spLocks noGrp="1"/>
          </p:cNvSpPr>
          <p:nvPr>
            <p:ph type="body" sz="quarter" idx="16"/>
          </p:nvPr>
        </p:nvSpPr>
        <p:spPr>
          <a:xfrm>
            <a:off x="8686800" y="4114272"/>
            <a:ext cx="457200" cy="1368000"/>
          </a:xfrm>
          <a:solidFill>
            <a:schemeClr val="accent6"/>
          </a:solidFill>
        </p:spPr>
        <p:txBody>
          <a:bodyPr/>
          <a:lstStyle>
            <a:lvl1pPr>
              <a:defRPr sz="100">
                <a:solidFill>
                  <a:schemeClr val="accent2"/>
                </a:solidFill>
              </a:defRPr>
            </a:lvl1pPr>
            <a:lvl2pPr>
              <a:defRPr sz="100">
                <a:solidFill>
                  <a:schemeClr val="accent2"/>
                </a:solidFill>
              </a:defRPr>
            </a:lvl2pPr>
            <a:lvl3pPr>
              <a:defRPr sz="100">
                <a:solidFill>
                  <a:schemeClr val="accent2"/>
                </a:solidFill>
              </a:defRPr>
            </a:lvl3pPr>
            <a:lvl4pPr>
              <a:defRPr sz="100">
                <a:solidFill>
                  <a:schemeClr val="accent2"/>
                </a:solidFill>
              </a:defRPr>
            </a:lvl4pPr>
            <a:lvl5pPr>
              <a:defRPr sz="100">
                <a:solidFill>
                  <a:schemeClr val="accent2"/>
                </a:solidFil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dirty="0"/>
          </a:p>
        </p:txBody>
      </p:sp>
      <p:sp>
        <p:nvSpPr>
          <p:cNvPr id="10" name="Tekstfelt 14"/>
          <p:cNvSpPr txBox="1"/>
          <p:nvPr userDrawn="1"/>
        </p:nvSpPr>
        <p:spPr>
          <a:xfrm>
            <a:off x="7311419" y="1027750"/>
            <a:ext cx="1462425" cy="184666"/>
          </a:xfrm>
          <a:prstGeom prst="rect">
            <a:avLst/>
          </a:prstGeom>
          <a:noFill/>
        </p:spPr>
        <p:txBody>
          <a:bodyPr wrap="square" tIns="0" rIns="0" bIns="0" rtlCol="0">
            <a:spAutoFit/>
          </a:bodyPr>
          <a:lstStyle/>
          <a:p>
            <a:pPr algn="r"/>
            <a:r>
              <a:rPr lang="da-DK" sz="1200" dirty="0" smtClean="0">
                <a:solidFill>
                  <a:schemeClr val="tx2"/>
                </a:solidFill>
              </a:rPr>
              <a:t>www.eva.dk </a:t>
            </a:r>
            <a:endParaRPr lang="da-DK" sz="1200" dirty="0">
              <a:solidFill>
                <a:schemeClr val="tx2"/>
              </a:solidFill>
            </a:endParaRPr>
          </a:p>
        </p:txBody>
      </p:sp>
    </p:spTree>
    <p:extLst>
      <p:ext uri="{BB962C8B-B14F-4D97-AF65-F5344CB8AC3E}">
        <p14:creationId xmlns:p14="http://schemas.microsoft.com/office/powerpoint/2010/main" val="39028339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914400" y="379976"/>
            <a:ext cx="8002587" cy="902134"/>
          </a:xfrm>
          <a:prstGeom prst="rect">
            <a:avLst/>
          </a:prstGeom>
        </p:spPr>
        <p:txBody>
          <a:bodyPr vert="horz" lIns="0" tIns="0" rIns="0" bIns="0" rtlCol="0" anchor="b" anchorCtr="0">
            <a:noAutofit/>
          </a:bodyPr>
          <a:lstStyle/>
          <a:p>
            <a:r>
              <a:rPr lang="da-DK" dirty="0" smtClean="0"/>
              <a:t>Klik for at redigere i master</a:t>
            </a:r>
            <a:endParaRPr lang="da-DK" dirty="0"/>
          </a:p>
        </p:txBody>
      </p:sp>
      <p:sp>
        <p:nvSpPr>
          <p:cNvPr id="3" name="Pladsholder til tekst 2"/>
          <p:cNvSpPr>
            <a:spLocks noGrp="1"/>
          </p:cNvSpPr>
          <p:nvPr>
            <p:ph type="body" idx="1"/>
          </p:nvPr>
        </p:nvSpPr>
        <p:spPr>
          <a:xfrm>
            <a:off x="914400" y="1713600"/>
            <a:ext cx="7771200" cy="4525963"/>
          </a:xfrm>
          <a:prstGeom prst="rect">
            <a:avLst/>
          </a:prstGeom>
        </p:spPr>
        <p:txBody>
          <a:bodyPr vert="horz" lIns="0" tIns="0" rIns="0" bIns="0" rtlCol="0">
            <a:noAutofit/>
          </a:body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p>
        </p:txBody>
      </p:sp>
      <p:sp>
        <p:nvSpPr>
          <p:cNvPr id="4" name="Pladsholder til dato 3"/>
          <p:cNvSpPr>
            <a:spLocks noGrp="1"/>
          </p:cNvSpPr>
          <p:nvPr>
            <p:ph type="dt" sz="half" idx="2"/>
          </p:nvPr>
        </p:nvSpPr>
        <p:spPr>
          <a:xfrm>
            <a:off x="6365899" y="6419089"/>
            <a:ext cx="1668257" cy="144000"/>
          </a:xfrm>
          <a:prstGeom prst="rect">
            <a:avLst/>
          </a:prstGeom>
        </p:spPr>
        <p:txBody>
          <a:bodyPr vert="horz" lIns="0" tIns="0" rIns="0" bIns="0" rtlCol="0" anchor="ctr" anchorCtr="0"/>
          <a:lstStyle>
            <a:lvl1pPr algn="r">
              <a:defRPr sz="800">
                <a:solidFill>
                  <a:schemeClr val="tx2"/>
                </a:solidFill>
              </a:defRPr>
            </a:lvl1pPr>
          </a:lstStyle>
          <a:p>
            <a:r>
              <a:rPr lang="da-DK" dirty="0" smtClean="0"/>
              <a:t>13-01-2014</a:t>
            </a:r>
            <a:endParaRPr lang="da-DK" dirty="0"/>
          </a:p>
        </p:txBody>
      </p:sp>
      <p:sp>
        <p:nvSpPr>
          <p:cNvPr id="5" name="Pladsholder til sidefod 4"/>
          <p:cNvSpPr>
            <a:spLocks noGrp="1"/>
          </p:cNvSpPr>
          <p:nvPr>
            <p:ph type="ftr" sz="quarter" idx="3"/>
          </p:nvPr>
        </p:nvSpPr>
        <p:spPr>
          <a:xfrm>
            <a:off x="914400" y="6419088"/>
            <a:ext cx="5400000" cy="144000"/>
          </a:xfrm>
          <a:prstGeom prst="rect">
            <a:avLst/>
          </a:prstGeom>
          <a:noFill/>
        </p:spPr>
        <p:txBody>
          <a:bodyPr vert="horz" wrap="none" lIns="0" tIns="0" rIns="0" bIns="0" rtlCol="0" anchor="ctr"/>
          <a:lstStyle>
            <a:lvl1pPr algn="l">
              <a:defRPr sz="800">
                <a:solidFill>
                  <a:schemeClr val="tx2"/>
                </a:solidFill>
              </a:defRPr>
            </a:lvl1pPr>
          </a:lstStyle>
          <a:p>
            <a:endParaRPr lang="da-DK" dirty="0"/>
          </a:p>
        </p:txBody>
      </p:sp>
      <p:sp>
        <p:nvSpPr>
          <p:cNvPr id="6" name="Pladsholder til diasnummer 5"/>
          <p:cNvSpPr>
            <a:spLocks noGrp="1"/>
          </p:cNvSpPr>
          <p:nvPr>
            <p:ph type="sldNum" sz="quarter" idx="4"/>
          </p:nvPr>
        </p:nvSpPr>
        <p:spPr>
          <a:xfrm>
            <a:off x="576001" y="6420187"/>
            <a:ext cx="334590" cy="144000"/>
          </a:xfrm>
          <a:prstGeom prst="rect">
            <a:avLst/>
          </a:prstGeom>
        </p:spPr>
        <p:txBody>
          <a:bodyPr vert="horz" wrap="none" lIns="0" tIns="0" rIns="0" bIns="0" rtlCol="0" anchor="ctr"/>
          <a:lstStyle>
            <a:lvl1pPr algn="l">
              <a:defRPr sz="800" b="1">
                <a:solidFill>
                  <a:schemeClr val="tx2"/>
                </a:solidFill>
                <a:latin typeface="Verdana" panose="020B0604030504040204" pitchFamily="34" charset="0"/>
                <a:ea typeface="Verdana" panose="020B0604030504040204" pitchFamily="34" charset="0"/>
                <a:cs typeface="Verdana" panose="020B0604030504040204" pitchFamily="34" charset="0"/>
              </a:defRPr>
            </a:lvl1pPr>
          </a:lstStyle>
          <a:p>
            <a:fld id="{61A7DA12-F1F9-43F2-A12A-1E9EF0E92BD7}" type="slidenum">
              <a:rPr lang="da-DK" smtClean="0"/>
              <a:pPr/>
              <a:t>‹nr.›</a:t>
            </a:fld>
            <a:endParaRPr lang="da-DK" dirty="0"/>
          </a:p>
        </p:txBody>
      </p:sp>
      <p:sp>
        <p:nvSpPr>
          <p:cNvPr id="7" name="Tekstboks 6"/>
          <p:cNvSpPr txBox="1">
            <a:spLocks noChangeAspect="1"/>
          </p:cNvSpPr>
          <p:nvPr/>
        </p:nvSpPr>
        <p:spPr>
          <a:xfrm>
            <a:off x="8330400" y="6346800"/>
            <a:ext cx="355200" cy="288000"/>
          </a:xfrm>
          <a:prstGeom prst="rect">
            <a:avLst/>
          </a:prstGeom>
          <a:blipFill>
            <a:blip r:embed="rId21"/>
            <a:stretch>
              <a:fillRect/>
            </a:stretch>
          </a:blipFill>
        </p:spPr>
        <p:txBody>
          <a:bodyPr wrap="none" lIns="0" tIns="0" rIns="0" bIns="0" rtlCol="0">
            <a:spAutoFit/>
          </a:bodyPr>
          <a:lstStyle/>
          <a:p>
            <a:endParaRPr lang="da-DK" dirty="0"/>
          </a:p>
        </p:txBody>
      </p:sp>
      <p:sp>
        <p:nvSpPr>
          <p:cNvPr id="8" name="Rektangel 7"/>
          <p:cNvSpPr/>
          <p:nvPr/>
        </p:nvSpPr>
        <p:spPr>
          <a:xfrm>
            <a:off x="0" y="6455088"/>
            <a:ext cx="457200" cy="79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36505070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75" r:id="rId4"/>
    <p:sldLayoutId id="2147483663" r:id="rId5"/>
    <p:sldLayoutId id="2147483676" r:id="rId6"/>
    <p:sldLayoutId id="2147483677" r:id="rId7"/>
    <p:sldLayoutId id="2147483664" r:id="rId8"/>
    <p:sldLayoutId id="2147483665" r:id="rId9"/>
    <p:sldLayoutId id="2147483651" r:id="rId10"/>
    <p:sldLayoutId id="2147483666" r:id="rId11"/>
    <p:sldLayoutId id="2147483652" r:id="rId12"/>
    <p:sldLayoutId id="2147483668" r:id="rId13"/>
    <p:sldLayoutId id="2147483669" r:id="rId14"/>
    <p:sldLayoutId id="2147483673" r:id="rId15"/>
    <p:sldLayoutId id="2147483674" r:id="rId16"/>
    <p:sldLayoutId id="2147483671" r:id="rId17"/>
    <p:sldLayoutId id="2147483672" r:id="rId18"/>
    <p:sldLayoutId id="2147483679" r:id="rId19"/>
  </p:sldLayoutIdLst>
  <p:timing>
    <p:tnLst>
      <p:par>
        <p:cTn id="1" dur="indefinite" restart="never" nodeType="tmRoot"/>
      </p:par>
    </p:tnLst>
  </p:timing>
  <p:hf hdr="0" dt="0"/>
  <p:txStyles>
    <p:titleStyle>
      <a:lvl1pPr algn="l" defTabSz="914400" rtl="0" eaLnBrk="1" latinLnBrk="0" hangingPunct="1">
        <a:spcBef>
          <a:spcPct val="0"/>
        </a:spcBef>
        <a:buNone/>
        <a:defRPr sz="3200" kern="1200" spc="0" baseline="0">
          <a:solidFill>
            <a:schemeClr val="tx1"/>
          </a:solidFill>
          <a:latin typeface="+mj-lt"/>
          <a:ea typeface="+mj-ea"/>
          <a:cs typeface="+mj-cs"/>
        </a:defRPr>
      </a:lvl1pPr>
    </p:titleStyle>
    <p:bodyStyle>
      <a:lvl1pPr marL="265113"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2000" kern="1200" baseline="0">
          <a:solidFill>
            <a:schemeClr val="tx1"/>
          </a:solidFill>
          <a:latin typeface="+mn-lt"/>
          <a:ea typeface="+mn-ea"/>
          <a:cs typeface="+mn-cs"/>
        </a:defRPr>
      </a:lvl1pPr>
      <a:lvl2pPr marL="538163" indent="-273050"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2pPr>
      <a:lvl3pPr marL="809625" indent="-27146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3pPr>
      <a:lvl4pPr marL="1074738"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4pPr>
      <a:lvl5pPr marL="1347788" indent="-274638"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billede 2"/>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19663" y="1108364"/>
            <a:ext cx="9163662" cy="6109853"/>
          </a:xfrm>
        </p:spPr>
      </p:pic>
      <p:sp>
        <p:nvSpPr>
          <p:cNvPr id="10" name="Pladsholder til tekst 9"/>
          <p:cNvSpPr>
            <a:spLocks noGrp="1"/>
          </p:cNvSpPr>
          <p:nvPr>
            <p:ph type="body" sz="quarter" idx="15"/>
          </p:nvPr>
        </p:nvSpPr>
        <p:spPr>
          <a:xfrm>
            <a:off x="914400" y="4641272"/>
            <a:ext cx="8229600" cy="1952073"/>
          </a:xfrm>
          <a:solidFill>
            <a:schemeClr val="accent5">
              <a:alpha val="80000"/>
            </a:schemeClr>
          </a:solidFill>
        </p:spPr>
        <p:txBody>
          <a:bodyPr/>
          <a:lstStyle/>
          <a:p>
            <a:endParaRPr lang="da-DK" dirty="0"/>
          </a:p>
        </p:txBody>
      </p:sp>
      <p:sp>
        <p:nvSpPr>
          <p:cNvPr id="7" name="Titel 6"/>
          <p:cNvSpPr>
            <a:spLocks noGrp="1"/>
          </p:cNvSpPr>
          <p:nvPr>
            <p:ph type="ctrTitle"/>
          </p:nvPr>
        </p:nvSpPr>
        <p:spPr>
          <a:xfrm>
            <a:off x="969818" y="4696690"/>
            <a:ext cx="7564582" cy="1173617"/>
          </a:xfrm>
        </p:spPr>
        <p:txBody>
          <a:bodyPr/>
          <a:lstStyle/>
          <a:p>
            <a:r>
              <a:rPr lang="da-DK" dirty="0" smtClean="0">
                <a:solidFill>
                  <a:schemeClr val="tx1"/>
                </a:solidFill>
              </a:rPr>
              <a:t>Sprogcentrenes arbejde med danskuddannelsernes formål</a:t>
            </a:r>
            <a:br>
              <a:rPr lang="da-DK" dirty="0" smtClean="0">
                <a:solidFill>
                  <a:schemeClr val="tx1"/>
                </a:solidFill>
              </a:rPr>
            </a:br>
            <a:endParaRPr lang="da-DK" dirty="0">
              <a:solidFill>
                <a:schemeClr val="tx1"/>
              </a:solidFill>
              <a:latin typeface="+mj-lt"/>
            </a:endParaRPr>
          </a:p>
        </p:txBody>
      </p:sp>
      <p:sp>
        <p:nvSpPr>
          <p:cNvPr id="11" name="Pladsholder til tekst 10"/>
          <p:cNvSpPr>
            <a:spLocks noGrp="1"/>
          </p:cNvSpPr>
          <p:nvPr>
            <p:ph type="body" sz="quarter" idx="16"/>
          </p:nvPr>
        </p:nvSpPr>
        <p:spPr>
          <a:xfrm>
            <a:off x="8631382" y="4641272"/>
            <a:ext cx="512618" cy="1927513"/>
          </a:xfrm>
          <a:solidFill>
            <a:schemeClr val="accent5"/>
          </a:solidFill>
        </p:spPr>
        <p:txBody>
          <a:bodyPr/>
          <a:lstStyle/>
          <a:p>
            <a:endParaRPr lang="da-DK" dirty="0"/>
          </a:p>
        </p:txBody>
      </p:sp>
      <p:sp>
        <p:nvSpPr>
          <p:cNvPr id="8" name="Undertitel 7"/>
          <p:cNvSpPr>
            <a:spLocks noGrp="1"/>
          </p:cNvSpPr>
          <p:nvPr>
            <p:ph type="subTitle" idx="1"/>
          </p:nvPr>
        </p:nvSpPr>
        <p:spPr>
          <a:xfrm>
            <a:off x="986849" y="5900045"/>
            <a:ext cx="7531942" cy="625447"/>
          </a:xfrm>
        </p:spPr>
        <p:txBody>
          <a:bodyPr/>
          <a:lstStyle/>
          <a:p>
            <a:endParaRPr lang="da-DK" dirty="0" smtClean="0"/>
          </a:p>
          <a:p>
            <a:r>
              <a:rPr lang="da-DK" dirty="0" smtClean="0"/>
              <a:t>Resultater fra </a:t>
            </a:r>
            <a:r>
              <a:rPr lang="da-DK" dirty="0" err="1" smtClean="0"/>
              <a:t>EVA’s</a:t>
            </a:r>
            <a:r>
              <a:rPr lang="da-DK" dirty="0" smtClean="0"/>
              <a:t> undersøgelse af danskuddannelserne og oplæg til diskussion på sprogcentrene – lærere og ledere imellem. </a:t>
            </a:r>
            <a:endParaRPr lang="da-DK" dirty="0"/>
          </a:p>
        </p:txBody>
      </p:sp>
    </p:spTree>
    <p:extLst>
      <p:ext uri="{BB962C8B-B14F-4D97-AF65-F5344CB8AC3E}">
        <p14:creationId xmlns:p14="http://schemas.microsoft.com/office/powerpoint/2010/main" val="36449595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billede 1"/>
          <p:cNvSpPr>
            <a:spLocks noGrp="1"/>
          </p:cNvSpPr>
          <p:nvPr>
            <p:ph type="pic" sz="quarter" idx="13"/>
          </p:nvPr>
        </p:nvSpPr>
        <p:spPr>
          <a:solidFill>
            <a:schemeClr val="accent5"/>
          </a:solidFill>
        </p:spPr>
      </p:sp>
      <p:sp>
        <p:nvSpPr>
          <p:cNvPr id="3" name="Pladsholder til tekst 2"/>
          <p:cNvSpPr>
            <a:spLocks noGrp="1"/>
          </p:cNvSpPr>
          <p:nvPr>
            <p:ph type="body" sz="quarter" idx="15"/>
          </p:nvPr>
        </p:nvSpPr>
        <p:spPr>
          <a:xfrm>
            <a:off x="914400" y="3726873"/>
            <a:ext cx="7772400" cy="2727926"/>
          </a:xfrm>
        </p:spPr>
        <p:txBody>
          <a:bodyPr/>
          <a:lstStyle/>
          <a:p>
            <a:endParaRPr lang="da-DK" dirty="0"/>
          </a:p>
        </p:txBody>
      </p:sp>
      <p:sp>
        <p:nvSpPr>
          <p:cNvPr id="4" name="Pladsholder til tekst 3"/>
          <p:cNvSpPr>
            <a:spLocks noGrp="1"/>
          </p:cNvSpPr>
          <p:nvPr>
            <p:ph type="body" sz="quarter" idx="16"/>
          </p:nvPr>
        </p:nvSpPr>
        <p:spPr>
          <a:xfrm>
            <a:off x="8672945" y="3726873"/>
            <a:ext cx="467727" cy="2727927"/>
          </a:xfrm>
        </p:spPr>
        <p:txBody>
          <a:bodyPr/>
          <a:lstStyle/>
          <a:p>
            <a:endParaRPr lang="da-DK" dirty="0"/>
          </a:p>
        </p:txBody>
      </p:sp>
      <p:sp>
        <p:nvSpPr>
          <p:cNvPr id="5" name="Titel 4"/>
          <p:cNvSpPr>
            <a:spLocks noGrp="1"/>
          </p:cNvSpPr>
          <p:nvPr>
            <p:ph type="ctrTitle"/>
          </p:nvPr>
        </p:nvSpPr>
        <p:spPr>
          <a:xfrm>
            <a:off x="917576" y="3990109"/>
            <a:ext cx="7528409" cy="1880199"/>
          </a:xfrm>
        </p:spPr>
        <p:txBody>
          <a:bodyPr/>
          <a:lstStyle/>
          <a:p>
            <a:r>
              <a:rPr lang="da-DK" sz="2800" i="1" dirty="0"/>
              <a:t>Danskuddannelserne </a:t>
            </a:r>
            <a:r>
              <a:rPr lang="da-DK" sz="2800" i="1" dirty="0" smtClean="0"/>
              <a:t>til voksne </a:t>
            </a:r>
            <a:r>
              <a:rPr lang="da-DK" sz="2800" i="1" dirty="0"/>
              <a:t>udlændinge. Sprogcentrenes arbejde med at kvalificere kursisterne til beskæftigelse, uddannelse og </a:t>
            </a:r>
            <a:r>
              <a:rPr lang="da-DK" sz="2800" i="1" dirty="0" smtClean="0"/>
              <a:t>medborgerskab.</a:t>
            </a:r>
            <a:r>
              <a:rPr lang="da-DK" sz="2800" i="1" dirty="0"/>
              <a:t/>
            </a:r>
            <a:br>
              <a:rPr lang="da-DK" sz="2800" i="1" dirty="0"/>
            </a:br>
            <a:r>
              <a:rPr lang="da-DK" sz="2800" dirty="0"/>
              <a:t/>
            </a:r>
            <a:br>
              <a:rPr lang="da-DK" sz="2800" dirty="0"/>
            </a:br>
            <a:endParaRPr lang="da-DK" sz="2800" dirty="0"/>
          </a:p>
        </p:txBody>
      </p:sp>
      <p:sp>
        <p:nvSpPr>
          <p:cNvPr id="6" name="Undertitel 5"/>
          <p:cNvSpPr>
            <a:spLocks noGrp="1"/>
          </p:cNvSpPr>
          <p:nvPr>
            <p:ph type="subTitle" idx="1"/>
          </p:nvPr>
        </p:nvSpPr>
        <p:spPr>
          <a:xfrm>
            <a:off x="931432" y="5957454"/>
            <a:ext cx="7521429" cy="346363"/>
          </a:xfrm>
        </p:spPr>
        <p:txBody>
          <a:bodyPr/>
          <a:lstStyle/>
          <a:p>
            <a:pPr algn="r"/>
            <a:r>
              <a:rPr lang="da-DK" dirty="0" err="1" smtClean="0"/>
              <a:t>EVA’s</a:t>
            </a:r>
            <a:r>
              <a:rPr lang="da-DK" dirty="0" smtClean="0"/>
              <a:t> rapport fra marts 2015.</a:t>
            </a:r>
            <a:endParaRPr lang="da-DK" dirty="0"/>
          </a:p>
        </p:txBody>
      </p:sp>
    </p:spTree>
    <p:extLst>
      <p:ext uri="{BB962C8B-B14F-4D97-AF65-F5344CB8AC3E}">
        <p14:creationId xmlns:p14="http://schemas.microsoft.com/office/powerpoint/2010/main" val="4127453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dsholder til billede 2"/>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0" y="0"/>
            <a:ext cx="9144000" cy="6096000"/>
          </a:xfrm>
        </p:spPr>
      </p:pic>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61A7DA12-F1F9-43F2-A12A-1E9EF0E92BD7}" type="slidenum">
              <a:rPr lang="da-DK" smtClean="0"/>
              <a:t>3</a:t>
            </a:fld>
            <a:endParaRPr lang="da-DK"/>
          </a:p>
        </p:txBody>
      </p:sp>
      <p:sp>
        <p:nvSpPr>
          <p:cNvPr id="9" name="Undertitel 8"/>
          <p:cNvSpPr>
            <a:spLocks noGrp="1"/>
          </p:cNvSpPr>
          <p:nvPr>
            <p:ph type="subTitle" idx="14"/>
          </p:nvPr>
        </p:nvSpPr>
        <p:spPr>
          <a:xfrm>
            <a:off x="1288473" y="4003964"/>
            <a:ext cx="7855527" cy="1911927"/>
          </a:xfrm>
          <a:solidFill>
            <a:schemeClr val="accent5">
              <a:alpha val="80000"/>
            </a:schemeClr>
          </a:solidFill>
        </p:spPr>
        <p:txBody>
          <a:bodyPr/>
          <a:lstStyle/>
          <a:p>
            <a:r>
              <a:rPr lang="da-DK" sz="2400" i="1" dirty="0" smtClean="0"/>
              <a:t>§8 </a:t>
            </a:r>
            <a:r>
              <a:rPr lang="da-DK" sz="1600" i="1" dirty="0" smtClean="0"/>
              <a:t>Undervisningen </a:t>
            </a:r>
            <a:r>
              <a:rPr lang="da-DK" sz="1600" i="1" dirty="0"/>
              <a:t>på de tre danskuddannelser har som mål, at kursisterne opnår en almen dansksproglig kvalificering og introduceres til kultur- og samfundsforhold i Danmark med henblik på at kunne varetage erhvervsarbejde og kunne fungere aktivt som samfundsborger. Undervisningen på Danskuddannelse 2 og 3 har desuden som mål, at kursisterne kvalificeres til at deltage i kompetencegivende uddannelse og faglig efteruddannelse.</a:t>
            </a:r>
            <a:r>
              <a:rPr lang="da-DK" sz="1600" dirty="0"/>
              <a:t> </a:t>
            </a:r>
            <a:endParaRPr lang="da-DK" sz="1600" i="1" dirty="0"/>
          </a:p>
          <a:p>
            <a:endParaRPr lang="da-DK" sz="2400" dirty="0"/>
          </a:p>
        </p:txBody>
      </p:sp>
    </p:spTree>
    <p:extLst>
      <p:ext uri="{BB962C8B-B14F-4D97-AF65-F5344CB8AC3E}">
        <p14:creationId xmlns:p14="http://schemas.microsoft.com/office/powerpoint/2010/main" val="2672362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billede 7"/>
          <p:cNvSpPr>
            <a:spLocks noGrp="1"/>
          </p:cNvSpPr>
          <p:nvPr>
            <p:ph type="pic" sz="quarter" idx="13"/>
          </p:nvPr>
        </p:nvSpPr>
        <p:spPr>
          <a:solidFill>
            <a:schemeClr val="accent5"/>
          </a:solidFill>
        </p:spPr>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61A7DA12-F1F9-43F2-A12A-1E9EF0E92BD7}" type="slidenum">
              <a:rPr lang="da-DK" smtClean="0"/>
              <a:t>4</a:t>
            </a:fld>
            <a:endParaRPr lang="da-DK"/>
          </a:p>
        </p:txBody>
      </p:sp>
      <p:sp>
        <p:nvSpPr>
          <p:cNvPr id="9" name="Pladsholder til tekst 8"/>
          <p:cNvSpPr>
            <a:spLocks noGrp="1"/>
          </p:cNvSpPr>
          <p:nvPr>
            <p:ph type="body" sz="quarter" idx="14"/>
          </p:nvPr>
        </p:nvSpPr>
        <p:spPr/>
        <p:txBody>
          <a:bodyPr/>
          <a:lstStyle/>
          <a:p>
            <a:endParaRPr lang="da-DK" dirty="0"/>
          </a:p>
        </p:txBody>
      </p:sp>
      <p:sp>
        <p:nvSpPr>
          <p:cNvPr id="6" name="Titel 5"/>
          <p:cNvSpPr>
            <a:spLocks noGrp="1"/>
          </p:cNvSpPr>
          <p:nvPr>
            <p:ph type="title"/>
          </p:nvPr>
        </p:nvSpPr>
        <p:spPr>
          <a:xfrm>
            <a:off x="914400" y="379976"/>
            <a:ext cx="8461094" cy="902134"/>
          </a:xfrm>
        </p:spPr>
        <p:txBody>
          <a:bodyPr/>
          <a:lstStyle/>
          <a:p>
            <a:r>
              <a:rPr lang="da-DK" dirty="0" err="1" smtClean="0">
                <a:solidFill>
                  <a:schemeClr val="tx1"/>
                </a:solidFill>
              </a:rPr>
              <a:t>EVA’s</a:t>
            </a:r>
            <a:r>
              <a:rPr lang="da-DK" dirty="0" smtClean="0">
                <a:solidFill>
                  <a:schemeClr val="tx1"/>
                </a:solidFill>
              </a:rPr>
              <a:t> formål med undersøgelsen</a:t>
            </a:r>
            <a:endParaRPr lang="da-DK" dirty="0">
              <a:solidFill>
                <a:schemeClr val="tx1"/>
              </a:solidFill>
            </a:endParaRPr>
          </a:p>
        </p:txBody>
      </p:sp>
      <p:sp>
        <p:nvSpPr>
          <p:cNvPr id="2" name="Højrepil 1"/>
          <p:cNvSpPr/>
          <p:nvPr/>
        </p:nvSpPr>
        <p:spPr>
          <a:xfrm>
            <a:off x="997524" y="1399308"/>
            <a:ext cx="7481455" cy="4128655"/>
          </a:xfrm>
          <a:prstGeom prst="rightArrow">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2100" dirty="0">
                <a:solidFill>
                  <a:schemeClr val="tx1"/>
                </a:solidFill>
                <a:latin typeface="+mj-lt"/>
              </a:rPr>
              <a:t>Hvordan og i hvilket </a:t>
            </a:r>
            <a:r>
              <a:rPr lang="da-DK" sz="2100" dirty="0" smtClean="0">
                <a:solidFill>
                  <a:schemeClr val="tx1"/>
                </a:solidFill>
                <a:latin typeface="+mj-lt"/>
              </a:rPr>
              <a:t>omfang </a:t>
            </a:r>
            <a:r>
              <a:rPr lang="da-DK" sz="2100" dirty="0">
                <a:solidFill>
                  <a:schemeClr val="tx1"/>
                </a:solidFill>
                <a:latin typeface="+mj-lt"/>
              </a:rPr>
              <a:t>arbejder sprogcentrene med de </a:t>
            </a:r>
            <a:r>
              <a:rPr lang="da-DK" sz="2100" dirty="0" err="1">
                <a:solidFill>
                  <a:schemeClr val="tx1"/>
                </a:solidFill>
                <a:latin typeface="+mj-lt"/>
              </a:rPr>
              <a:t>integrative</a:t>
            </a:r>
            <a:r>
              <a:rPr lang="da-DK" sz="2100" dirty="0">
                <a:solidFill>
                  <a:schemeClr val="tx1"/>
                </a:solidFill>
                <a:latin typeface="+mj-lt"/>
              </a:rPr>
              <a:t> mål i bekendtgørelsen om, </a:t>
            </a:r>
            <a:r>
              <a:rPr lang="da-DK" sz="2100" dirty="0" smtClean="0">
                <a:solidFill>
                  <a:schemeClr val="tx1"/>
                </a:solidFill>
                <a:latin typeface="+mj-lt"/>
              </a:rPr>
              <a:t>           at </a:t>
            </a:r>
            <a:r>
              <a:rPr lang="da-DK" sz="2100" dirty="0">
                <a:solidFill>
                  <a:schemeClr val="tx1"/>
                </a:solidFill>
                <a:latin typeface="+mj-lt"/>
              </a:rPr>
              <a:t>kursisterne skal opnå en dansksproglig kvalificering, der giver mulighed for beskæftigelse, videre uddannelse og aktivt medborgerskab?</a:t>
            </a:r>
          </a:p>
        </p:txBody>
      </p:sp>
    </p:spTree>
    <p:extLst>
      <p:ext uri="{BB962C8B-B14F-4D97-AF65-F5344CB8AC3E}">
        <p14:creationId xmlns:p14="http://schemas.microsoft.com/office/powerpoint/2010/main" val="1461269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p:cNvSpPr>
            <a:spLocks noGrp="1"/>
          </p:cNvSpPr>
          <p:nvPr>
            <p:ph type="body" sz="quarter" idx="13"/>
          </p:nvPr>
        </p:nvSpPr>
        <p:spPr>
          <a:solidFill>
            <a:schemeClr val="accent5"/>
          </a:solidFill>
        </p:spPr>
        <p:txBody>
          <a:bodyPr/>
          <a:lstStyle/>
          <a:p>
            <a:endParaRPr lang="da-DK" dirty="0"/>
          </a:p>
        </p:txBody>
      </p:sp>
      <p:sp>
        <p:nvSpPr>
          <p:cNvPr id="7" name="Titel 6"/>
          <p:cNvSpPr>
            <a:spLocks noGrp="1"/>
          </p:cNvSpPr>
          <p:nvPr>
            <p:ph type="title"/>
          </p:nvPr>
        </p:nvSpPr>
        <p:spPr/>
        <p:txBody>
          <a:bodyPr/>
          <a:lstStyle/>
          <a:p>
            <a:r>
              <a:rPr lang="da-DK" dirty="0" smtClean="0"/>
              <a:t>Denne præsentation</a:t>
            </a:r>
            <a:endParaRPr lang="da-DK" dirty="0"/>
          </a:p>
        </p:txBody>
      </p:sp>
      <p:sp>
        <p:nvSpPr>
          <p:cNvPr id="4" name="Tekstboks 3"/>
          <p:cNvSpPr txBox="1"/>
          <p:nvPr/>
        </p:nvSpPr>
        <p:spPr>
          <a:xfrm>
            <a:off x="1247446" y="2885893"/>
            <a:ext cx="1548000" cy="1440000"/>
          </a:xfrm>
          <a:prstGeom prst="rect">
            <a:avLst/>
          </a:prstGeom>
          <a:solidFill>
            <a:srgbClr val="002060"/>
          </a:solidFill>
        </p:spPr>
        <p:txBody>
          <a:bodyPr wrap="square" lIns="72000" rIns="72000" bIns="72000" rtlCol="0" anchor="b" anchorCtr="0">
            <a:noAutofit/>
          </a:bodyPr>
          <a:lstStyle/>
          <a:p>
            <a:r>
              <a:rPr lang="da-DK" sz="1300" dirty="0" smtClean="0">
                <a:solidFill>
                  <a:schemeClr val="bg1"/>
                </a:solidFill>
              </a:rPr>
              <a:t>Kursisternes vurdering og videre vej</a:t>
            </a:r>
          </a:p>
        </p:txBody>
      </p:sp>
      <p:sp>
        <p:nvSpPr>
          <p:cNvPr id="10" name="Tekstboks 9"/>
          <p:cNvSpPr txBox="1"/>
          <p:nvPr/>
        </p:nvSpPr>
        <p:spPr>
          <a:xfrm>
            <a:off x="2859692" y="2887645"/>
            <a:ext cx="1548000" cy="1440000"/>
          </a:xfrm>
          <a:prstGeom prst="rect">
            <a:avLst/>
          </a:prstGeom>
          <a:solidFill>
            <a:schemeClr val="accent6"/>
          </a:solidFill>
        </p:spPr>
        <p:txBody>
          <a:bodyPr wrap="square" lIns="72000" tIns="72000" rIns="72000" bIns="72000" rtlCol="0" anchor="b" anchorCtr="0">
            <a:noAutofit/>
          </a:bodyPr>
          <a:lstStyle/>
          <a:p>
            <a:r>
              <a:rPr lang="da-DK" sz="1300" dirty="0">
                <a:solidFill>
                  <a:schemeClr val="bg1"/>
                </a:solidFill>
              </a:rPr>
              <a:t>Ledernes syn på arbejdet med  målene</a:t>
            </a:r>
          </a:p>
        </p:txBody>
      </p:sp>
      <p:sp>
        <p:nvSpPr>
          <p:cNvPr id="14" name="Tekstboks 13"/>
          <p:cNvSpPr txBox="1"/>
          <p:nvPr/>
        </p:nvSpPr>
        <p:spPr>
          <a:xfrm>
            <a:off x="4490942" y="2887645"/>
            <a:ext cx="1548000" cy="1440000"/>
          </a:xfrm>
          <a:prstGeom prst="rect">
            <a:avLst/>
          </a:prstGeom>
          <a:solidFill>
            <a:srgbClr val="008080"/>
          </a:solidFill>
        </p:spPr>
        <p:txBody>
          <a:bodyPr wrap="square" lIns="72000" tIns="72000" rIns="72000" bIns="72000" rtlCol="0" anchor="b" anchorCtr="0">
            <a:noAutofit/>
          </a:bodyPr>
          <a:lstStyle/>
          <a:p>
            <a:r>
              <a:rPr lang="da-DK" sz="1300" dirty="0">
                <a:solidFill>
                  <a:schemeClr val="bg1"/>
                </a:solidFill>
              </a:rPr>
              <a:t>Lærernes undervisnings-tilrettelæggelse</a:t>
            </a:r>
          </a:p>
        </p:txBody>
      </p:sp>
      <p:sp>
        <p:nvSpPr>
          <p:cNvPr id="16" name="Tekstboks 15"/>
          <p:cNvSpPr txBox="1"/>
          <p:nvPr/>
        </p:nvSpPr>
        <p:spPr>
          <a:xfrm>
            <a:off x="6109374" y="2887645"/>
            <a:ext cx="1548000" cy="1440000"/>
          </a:xfrm>
          <a:prstGeom prst="rect">
            <a:avLst/>
          </a:prstGeom>
          <a:solidFill>
            <a:schemeClr val="bg1">
              <a:lumMod val="50000"/>
            </a:schemeClr>
          </a:solidFill>
        </p:spPr>
        <p:txBody>
          <a:bodyPr wrap="square" lIns="72000" rIns="0" bIns="72000" rtlCol="0" anchor="b" anchorCtr="0">
            <a:noAutofit/>
          </a:bodyPr>
          <a:lstStyle/>
          <a:p>
            <a:r>
              <a:rPr lang="da-DK" sz="1300" dirty="0" smtClean="0">
                <a:solidFill>
                  <a:schemeClr val="bg1"/>
                </a:solidFill>
              </a:rPr>
              <a:t>Løbende spørgsmål til diskussion</a:t>
            </a:r>
            <a:endParaRPr lang="da-DK" sz="1300" dirty="0">
              <a:solidFill>
                <a:schemeClr val="bg1"/>
              </a:solidFill>
            </a:endParaRPr>
          </a:p>
        </p:txBody>
      </p:sp>
      <p:sp>
        <p:nvSpPr>
          <p:cNvPr id="11" name="Pladsholder til indhold 7"/>
          <p:cNvSpPr txBox="1">
            <a:spLocks/>
          </p:cNvSpPr>
          <p:nvPr/>
        </p:nvSpPr>
        <p:spPr>
          <a:xfrm>
            <a:off x="890832" y="1713600"/>
            <a:ext cx="7771200" cy="122637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1000"/>
              </a:spcAft>
              <a:buClr>
                <a:schemeClr val="tx2"/>
              </a:buClr>
              <a:buFont typeface="Arial" panose="020B0604020202020204" pitchFamily="34" charset="0"/>
              <a:buNone/>
              <a:defRPr sz="2000" kern="1200" baseline="0">
                <a:solidFill>
                  <a:schemeClr val="tx1"/>
                </a:solidFill>
                <a:latin typeface="+mn-lt"/>
                <a:ea typeface="+mn-ea"/>
                <a:cs typeface="+mn-cs"/>
              </a:defRPr>
            </a:lvl1pPr>
            <a:lvl2pPr marL="269875" indent="0" algn="l" defTabSz="914400" rtl="0" eaLnBrk="1" latinLnBrk="0" hangingPunct="1">
              <a:lnSpc>
                <a:spcPct val="100000"/>
              </a:lnSpc>
              <a:spcBef>
                <a:spcPts val="0"/>
              </a:spcBef>
              <a:spcAft>
                <a:spcPts val="1000"/>
              </a:spcAft>
              <a:buClr>
                <a:schemeClr val="tx1"/>
              </a:buClr>
              <a:buFontTx/>
              <a:buNone/>
              <a:defRPr sz="1800" kern="1200">
                <a:solidFill>
                  <a:schemeClr val="tx2"/>
                </a:solidFill>
                <a:latin typeface="+mn-lt"/>
                <a:ea typeface="+mn-ea"/>
                <a:cs typeface="+mn-cs"/>
              </a:defRPr>
            </a:lvl2pPr>
            <a:lvl3pPr marL="541338" indent="0" algn="l" defTabSz="914400" rtl="0" eaLnBrk="1" latinLnBrk="0" hangingPunct="1">
              <a:lnSpc>
                <a:spcPct val="100000"/>
              </a:lnSpc>
              <a:spcBef>
                <a:spcPts val="0"/>
              </a:spcBef>
              <a:spcAft>
                <a:spcPts val="1000"/>
              </a:spcAft>
              <a:buClr>
                <a:schemeClr val="tx1"/>
              </a:buClr>
              <a:buFontTx/>
              <a:buNone/>
              <a:defRPr sz="1800" kern="1200">
                <a:solidFill>
                  <a:schemeClr val="tx2"/>
                </a:solidFill>
                <a:latin typeface="+mn-lt"/>
                <a:ea typeface="+mn-ea"/>
                <a:cs typeface="+mn-cs"/>
              </a:defRPr>
            </a:lvl3pPr>
            <a:lvl4pPr marL="804863" indent="0" algn="l" defTabSz="914400" rtl="0" eaLnBrk="1" latinLnBrk="0" hangingPunct="1">
              <a:lnSpc>
                <a:spcPct val="100000"/>
              </a:lnSpc>
              <a:spcBef>
                <a:spcPts val="0"/>
              </a:spcBef>
              <a:spcAft>
                <a:spcPts val="1000"/>
              </a:spcAft>
              <a:buClr>
                <a:schemeClr val="tx1"/>
              </a:buClr>
              <a:buFontTx/>
              <a:buNone/>
              <a:defRPr sz="1800" kern="1200">
                <a:solidFill>
                  <a:schemeClr val="tx2"/>
                </a:solidFill>
                <a:latin typeface="+mn-lt"/>
                <a:ea typeface="+mn-ea"/>
                <a:cs typeface="+mn-cs"/>
              </a:defRPr>
            </a:lvl4pPr>
            <a:lvl5pPr marL="1074737" indent="0" algn="l" defTabSz="914400" rtl="0" eaLnBrk="1" latinLnBrk="0" hangingPunct="1">
              <a:lnSpc>
                <a:spcPct val="100000"/>
              </a:lnSpc>
              <a:spcBef>
                <a:spcPts val="0"/>
              </a:spcBef>
              <a:spcAft>
                <a:spcPts val="1000"/>
              </a:spcAft>
              <a:buClr>
                <a:schemeClr val="tx1"/>
              </a:buClr>
              <a:buFontTx/>
              <a:buNone/>
              <a:defRPr sz="1800" kern="1200">
                <a:solidFill>
                  <a:schemeClr val="tx2"/>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2400" dirty="0" smtClean="0">
              <a:latin typeface="+mj-lt"/>
            </a:endParaRPr>
          </a:p>
          <a:p>
            <a:r>
              <a:rPr lang="da-DK" sz="2400" dirty="0" smtClean="0">
                <a:latin typeface="+mj-lt"/>
              </a:rPr>
              <a:t>Præsentationen indeholder fire elementer:</a:t>
            </a:r>
            <a:r>
              <a:rPr lang="da-DK" sz="2400" dirty="0" smtClean="0">
                <a:solidFill>
                  <a:schemeClr val="accent1"/>
                </a:solidFill>
                <a:latin typeface="+mj-lt"/>
              </a:rPr>
              <a:t/>
            </a:r>
            <a:br>
              <a:rPr lang="da-DK" sz="2400" dirty="0" smtClean="0">
                <a:solidFill>
                  <a:schemeClr val="accent1"/>
                </a:solidFill>
                <a:latin typeface="+mj-lt"/>
              </a:rPr>
            </a:br>
            <a:endParaRPr lang="da-DK" dirty="0"/>
          </a:p>
        </p:txBody>
      </p:sp>
      <p:sp>
        <p:nvSpPr>
          <p:cNvPr id="3" name="Tekstboks 2"/>
          <p:cNvSpPr txBox="1"/>
          <p:nvPr/>
        </p:nvSpPr>
        <p:spPr>
          <a:xfrm>
            <a:off x="890831" y="4479759"/>
            <a:ext cx="7200223" cy="369332"/>
          </a:xfrm>
          <a:prstGeom prst="rect">
            <a:avLst/>
          </a:prstGeom>
          <a:noFill/>
        </p:spPr>
        <p:txBody>
          <a:bodyPr wrap="square" rtlCol="0">
            <a:spAutoFit/>
          </a:bodyPr>
          <a:lstStyle/>
          <a:p>
            <a:r>
              <a:rPr lang="da-DK" dirty="0">
                <a:latin typeface="+mj-lt"/>
              </a:rPr>
              <a:t>– alle med fokus på sprogcentrenes arbejde med de </a:t>
            </a:r>
            <a:r>
              <a:rPr lang="da-DK" dirty="0" err="1">
                <a:latin typeface="+mj-lt"/>
              </a:rPr>
              <a:t>integrative</a:t>
            </a:r>
            <a:r>
              <a:rPr lang="da-DK" dirty="0">
                <a:latin typeface="+mj-lt"/>
              </a:rPr>
              <a:t> mål</a:t>
            </a:r>
          </a:p>
        </p:txBody>
      </p:sp>
    </p:spTree>
    <p:extLst>
      <p:ext uri="{BB962C8B-B14F-4D97-AF65-F5344CB8AC3E}">
        <p14:creationId xmlns:p14="http://schemas.microsoft.com/office/powerpoint/2010/main" val="2847014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6</a:t>
            </a:fld>
            <a:endParaRPr lang="da-DK"/>
          </a:p>
        </p:txBody>
      </p:sp>
      <p:sp>
        <p:nvSpPr>
          <p:cNvPr id="13" name="Pladsholder til tekst 12"/>
          <p:cNvSpPr>
            <a:spLocks noGrp="1"/>
          </p:cNvSpPr>
          <p:nvPr>
            <p:ph type="body" sz="quarter" idx="14"/>
          </p:nvPr>
        </p:nvSpPr>
        <p:spPr>
          <a:solidFill>
            <a:srgbClr val="002060"/>
          </a:solidFill>
        </p:spPr>
        <p:txBody>
          <a:bodyPr/>
          <a:lstStyle/>
          <a:p>
            <a:endParaRPr lang="da-DK" dirty="0"/>
          </a:p>
        </p:txBody>
      </p:sp>
      <p:sp>
        <p:nvSpPr>
          <p:cNvPr id="10" name="Titel 9"/>
          <p:cNvSpPr>
            <a:spLocks noGrp="1"/>
          </p:cNvSpPr>
          <p:nvPr>
            <p:ph type="title"/>
          </p:nvPr>
        </p:nvSpPr>
        <p:spPr/>
        <p:txBody>
          <a:bodyPr/>
          <a:lstStyle/>
          <a:p>
            <a:r>
              <a:rPr lang="da-DK" dirty="0" smtClean="0"/>
              <a:t>Kursisternes vurdering</a:t>
            </a:r>
            <a:endParaRPr lang="da-DK" dirty="0"/>
          </a:p>
        </p:txBody>
      </p:sp>
      <p:sp>
        <p:nvSpPr>
          <p:cNvPr id="4" name="Tekstboks 3"/>
          <p:cNvSpPr txBox="1"/>
          <p:nvPr/>
        </p:nvSpPr>
        <p:spPr>
          <a:xfrm>
            <a:off x="845127" y="1856509"/>
            <a:ext cx="7426037" cy="3139321"/>
          </a:xfrm>
          <a:prstGeom prst="rect">
            <a:avLst/>
          </a:prstGeom>
          <a:noFill/>
        </p:spPr>
        <p:txBody>
          <a:bodyPr wrap="square" rtlCol="0">
            <a:spAutoFit/>
          </a:bodyPr>
          <a:lstStyle/>
          <a:p>
            <a:pPr marL="285750" indent="-285750">
              <a:buFont typeface="Arial" panose="020B0604020202020204" pitchFamily="34" charset="0"/>
              <a:buChar char="•"/>
            </a:pPr>
            <a:r>
              <a:rPr lang="da-DK" dirty="0">
                <a:latin typeface="Georgia" panose="02040502050405020303" pitchFamily="18" charset="0"/>
              </a:rPr>
              <a:t>Kursisterne er glade for sprogcentrenes danskundervisningstilbud. </a:t>
            </a:r>
            <a:endParaRPr lang="da-DK" dirty="0" smtClean="0">
              <a:latin typeface="Georgia" panose="02040502050405020303" pitchFamily="18" charset="0"/>
            </a:endParaRPr>
          </a:p>
          <a:p>
            <a:pPr marL="285750" indent="-285750">
              <a:buFont typeface="Arial" panose="020B0604020202020204" pitchFamily="34" charset="0"/>
              <a:buChar char="•"/>
            </a:pPr>
            <a:endParaRPr lang="da-DK" dirty="0" smtClean="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De </a:t>
            </a:r>
            <a:r>
              <a:rPr lang="da-DK" dirty="0">
                <a:latin typeface="Georgia" panose="02040502050405020303" pitchFamily="18" charset="0"/>
              </a:rPr>
              <a:t>værdsætter </a:t>
            </a:r>
            <a:r>
              <a:rPr lang="da-DK" dirty="0" smtClean="0">
                <a:latin typeface="Georgia" panose="02040502050405020303" pitchFamily="18" charset="0"/>
              </a:rPr>
              <a:t>muligheden for at lære dansk.</a:t>
            </a:r>
          </a:p>
          <a:p>
            <a:endParaRPr lang="da-DK" dirty="0" smtClean="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De fremhæver lærerne </a:t>
            </a:r>
            <a:r>
              <a:rPr lang="da-DK" dirty="0">
                <a:latin typeface="Georgia" panose="02040502050405020303" pitchFamily="18" charset="0"/>
              </a:rPr>
              <a:t>som betydningsfulde for deres vurdering af tilbuddet. </a:t>
            </a:r>
            <a:endParaRPr lang="da-DK" dirty="0" smtClean="0">
              <a:latin typeface="Georgia" panose="02040502050405020303" pitchFamily="18" charset="0"/>
            </a:endParaRPr>
          </a:p>
          <a:p>
            <a:endParaRPr lang="da-DK" dirty="0" smtClean="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De er glade for det sociale </a:t>
            </a:r>
            <a:r>
              <a:rPr lang="da-DK" dirty="0">
                <a:latin typeface="Georgia" panose="02040502050405020303" pitchFamily="18" charset="0"/>
              </a:rPr>
              <a:t>rum på </a:t>
            </a:r>
            <a:r>
              <a:rPr lang="da-DK" dirty="0" smtClean="0">
                <a:latin typeface="Georgia" panose="02040502050405020303" pitchFamily="18" charset="0"/>
              </a:rPr>
              <a:t>sprogcentrene, fx kursisternes </a:t>
            </a:r>
            <a:r>
              <a:rPr lang="da-DK" dirty="0">
                <a:latin typeface="Georgia" panose="02040502050405020303" pitchFamily="18" charset="0"/>
              </a:rPr>
              <a:t>indbyrdes fællesskab, </a:t>
            </a:r>
            <a:r>
              <a:rPr lang="da-DK" dirty="0" smtClean="0">
                <a:latin typeface="Georgia" panose="02040502050405020303" pitchFamily="18" charset="0"/>
              </a:rPr>
              <a:t>og sociale aktiviteter såsom fællesspisning</a:t>
            </a:r>
            <a:r>
              <a:rPr lang="da-DK" dirty="0">
                <a:latin typeface="Georgia" panose="02040502050405020303" pitchFamily="18" charset="0"/>
              </a:rPr>
              <a:t>, fester, debatarrangementer mv. </a:t>
            </a:r>
          </a:p>
          <a:p>
            <a:r>
              <a:rPr lang="da-DK" dirty="0">
                <a:latin typeface="+mj-lt"/>
              </a:rPr>
              <a:t> </a:t>
            </a:r>
          </a:p>
        </p:txBody>
      </p:sp>
    </p:spTree>
    <p:extLst>
      <p:ext uri="{BB962C8B-B14F-4D97-AF65-F5344CB8AC3E}">
        <p14:creationId xmlns:p14="http://schemas.microsoft.com/office/powerpoint/2010/main" val="1163848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7</a:t>
            </a:fld>
            <a:endParaRPr lang="da-DK"/>
          </a:p>
        </p:txBody>
      </p:sp>
      <p:sp>
        <p:nvSpPr>
          <p:cNvPr id="13" name="Pladsholder til tekst 12"/>
          <p:cNvSpPr>
            <a:spLocks noGrp="1"/>
          </p:cNvSpPr>
          <p:nvPr>
            <p:ph type="body" sz="quarter" idx="14"/>
          </p:nvPr>
        </p:nvSpPr>
        <p:spPr>
          <a:solidFill>
            <a:srgbClr val="002060"/>
          </a:solidFill>
        </p:spPr>
        <p:txBody>
          <a:bodyPr/>
          <a:lstStyle/>
          <a:p>
            <a:endParaRPr lang="da-DK" dirty="0"/>
          </a:p>
        </p:txBody>
      </p:sp>
      <p:sp>
        <p:nvSpPr>
          <p:cNvPr id="10" name="Titel 9"/>
          <p:cNvSpPr>
            <a:spLocks noGrp="1"/>
          </p:cNvSpPr>
          <p:nvPr>
            <p:ph type="title"/>
          </p:nvPr>
        </p:nvSpPr>
        <p:spPr/>
        <p:txBody>
          <a:bodyPr/>
          <a:lstStyle/>
          <a:p>
            <a:r>
              <a:rPr lang="da-DK" dirty="0" smtClean="0"/>
              <a:t>Kursisternes vurdering</a:t>
            </a:r>
            <a:endParaRPr lang="da-DK" dirty="0"/>
          </a:p>
        </p:txBody>
      </p:sp>
      <p:sp>
        <p:nvSpPr>
          <p:cNvPr id="4" name="Tekstboks 3"/>
          <p:cNvSpPr txBox="1"/>
          <p:nvPr/>
        </p:nvSpPr>
        <p:spPr>
          <a:xfrm>
            <a:off x="845127" y="1759528"/>
            <a:ext cx="7426037" cy="4247317"/>
          </a:xfrm>
          <a:prstGeom prst="rect">
            <a:avLst/>
          </a:prstGeom>
          <a:noFill/>
        </p:spPr>
        <p:txBody>
          <a:bodyPr wrap="square" rtlCol="0">
            <a:spAutoFit/>
          </a:bodyPr>
          <a:lstStyle/>
          <a:p>
            <a:pPr marL="285750" indent="-285750">
              <a:buFont typeface="Arial" panose="020B0604020202020204" pitchFamily="34" charset="0"/>
              <a:buChar char="•"/>
            </a:pPr>
            <a:r>
              <a:rPr lang="da-DK" dirty="0" smtClean="0">
                <a:latin typeface="Georgia" panose="02040502050405020303" pitchFamily="18" charset="0"/>
              </a:rPr>
              <a:t>Kursisterne </a:t>
            </a:r>
            <a:r>
              <a:rPr lang="da-DK" dirty="0">
                <a:latin typeface="Georgia" panose="02040502050405020303" pitchFamily="18" charset="0"/>
              </a:rPr>
              <a:t>vil gerne lære mere dansk og hurtigere blive gode til </a:t>
            </a:r>
            <a:r>
              <a:rPr lang="da-DK" dirty="0" smtClean="0">
                <a:latin typeface="Georgia" panose="02040502050405020303" pitchFamily="18" charset="0"/>
              </a:rPr>
              <a:t>det</a:t>
            </a:r>
          </a:p>
          <a:p>
            <a:pPr marL="285750" indent="-285750">
              <a:buFont typeface="Arial" panose="020B0604020202020204" pitchFamily="34" charset="0"/>
              <a:buChar char="•"/>
            </a:pPr>
            <a:endParaRPr lang="da-DK" dirty="0" smtClean="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De er bevidste om betydningen af at kunne dansk for at få/fastholde et job og/eller uddanne sig yderligere. </a:t>
            </a:r>
            <a:endParaRPr lang="da-DK" dirty="0">
              <a:latin typeface="Georgia" panose="02040502050405020303" pitchFamily="18" charset="0"/>
            </a:endParaRPr>
          </a:p>
          <a:p>
            <a:endParaRPr lang="da-DK" dirty="0" smtClean="0">
              <a:latin typeface="Georgia" panose="02040502050405020303" pitchFamily="18" charset="0"/>
            </a:endParaRPr>
          </a:p>
          <a:p>
            <a:pPr marL="285750" indent="-285750">
              <a:buFont typeface="Arial" panose="020B0604020202020204" pitchFamily="34" charset="0"/>
              <a:buChar char="•"/>
            </a:pPr>
            <a:r>
              <a:rPr lang="da-DK" dirty="0">
                <a:latin typeface="Georgia" panose="02040502050405020303" pitchFamily="18" charset="0"/>
              </a:rPr>
              <a:t>Kursisterne udtrykker en stor lyst til at få et arbejde, men oplever samtidig, at det kan være svært at få foden ind på det danske arbejdsmarked. </a:t>
            </a:r>
            <a:endParaRPr lang="da-DK" dirty="0" smtClean="0">
              <a:latin typeface="Georgia" panose="02040502050405020303" pitchFamily="18" charset="0"/>
            </a:endParaRP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En </a:t>
            </a:r>
            <a:r>
              <a:rPr lang="da-DK" dirty="0">
                <a:latin typeface="Georgia" panose="02040502050405020303" pitchFamily="18" charset="0"/>
              </a:rPr>
              <a:t>del af de interviewede kursister har været i </a:t>
            </a:r>
            <a:r>
              <a:rPr lang="da-DK" dirty="0" smtClean="0">
                <a:latin typeface="Georgia" panose="02040502050405020303" pitchFamily="18" charset="0"/>
              </a:rPr>
              <a:t>praktik.</a:t>
            </a:r>
          </a:p>
          <a:p>
            <a:endParaRPr lang="da-DK" dirty="0">
              <a:latin typeface="Georgia" panose="02040502050405020303" pitchFamily="18" charset="0"/>
            </a:endParaRPr>
          </a:p>
          <a:p>
            <a:pPr marL="285750" indent="-285750">
              <a:buFont typeface="Arial" panose="020B0604020202020204" pitchFamily="34" charset="0"/>
              <a:buChar char="•"/>
            </a:pPr>
            <a:r>
              <a:rPr lang="da-DK" dirty="0" smtClean="0">
                <a:latin typeface="Georgia" panose="02040502050405020303" pitchFamily="18" charset="0"/>
              </a:rPr>
              <a:t>Kursister der har været i praktik, oplever praktikken som givtig, </a:t>
            </a:r>
            <a:r>
              <a:rPr lang="da-DK" dirty="0">
                <a:latin typeface="Georgia" panose="02040502050405020303" pitchFamily="18" charset="0"/>
              </a:rPr>
              <a:t>fordi </a:t>
            </a:r>
            <a:r>
              <a:rPr lang="da-DK" dirty="0" smtClean="0">
                <a:latin typeface="Georgia" panose="02040502050405020303" pitchFamily="18" charset="0"/>
              </a:rPr>
              <a:t>de </a:t>
            </a:r>
            <a:r>
              <a:rPr lang="da-DK" dirty="0">
                <a:latin typeface="Georgia" panose="02040502050405020303" pitchFamily="18" charset="0"/>
              </a:rPr>
              <a:t>møder danskere og kan afprøve og </a:t>
            </a:r>
            <a:r>
              <a:rPr lang="da-DK" dirty="0" smtClean="0">
                <a:latin typeface="Georgia" panose="02040502050405020303" pitchFamily="18" charset="0"/>
              </a:rPr>
              <a:t>forbedre deres </a:t>
            </a:r>
            <a:r>
              <a:rPr lang="da-DK" dirty="0">
                <a:latin typeface="Georgia" panose="02040502050405020303" pitchFamily="18" charset="0"/>
              </a:rPr>
              <a:t>sproglige kunnen. </a:t>
            </a:r>
            <a:endParaRPr lang="da-DK" dirty="0" smtClean="0">
              <a:latin typeface="Georgia" panose="02040502050405020303" pitchFamily="18" charset="0"/>
            </a:endParaRPr>
          </a:p>
          <a:p>
            <a:pPr marL="285750" indent="-285750">
              <a:buFont typeface="Arial" panose="020B0604020202020204" pitchFamily="34" charset="0"/>
              <a:buChar char="•"/>
            </a:pPr>
            <a:endParaRPr lang="da-DK" dirty="0">
              <a:latin typeface="Georgia" panose="02040502050405020303" pitchFamily="18" charset="0"/>
            </a:endParaRPr>
          </a:p>
        </p:txBody>
      </p:sp>
    </p:spTree>
    <p:extLst>
      <p:ext uri="{BB962C8B-B14F-4D97-AF65-F5344CB8AC3E}">
        <p14:creationId xmlns:p14="http://schemas.microsoft.com/office/powerpoint/2010/main" val="28733254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8</a:t>
            </a:fld>
            <a:endParaRPr lang="da-DK"/>
          </a:p>
        </p:txBody>
      </p:sp>
      <p:sp>
        <p:nvSpPr>
          <p:cNvPr id="6" name="Pladsholder til tekst 5"/>
          <p:cNvSpPr>
            <a:spLocks noGrp="1"/>
          </p:cNvSpPr>
          <p:nvPr>
            <p:ph type="body" sz="quarter" idx="14"/>
          </p:nvPr>
        </p:nvSpPr>
        <p:spPr>
          <a:solidFill>
            <a:srgbClr val="002060"/>
          </a:solidFill>
        </p:spPr>
        <p:txBody>
          <a:bodyPr/>
          <a:lstStyle/>
          <a:p>
            <a:endParaRPr lang="da-DK" dirty="0"/>
          </a:p>
        </p:txBody>
      </p:sp>
      <p:sp>
        <p:nvSpPr>
          <p:cNvPr id="7" name="Titel 6"/>
          <p:cNvSpPr>
            <a:spLocks noGrp="1"/>
          </p:cNvSpPr>
          <p:nvPr>
            <p:ph type="title"/>
          </p:nvPr>
        </p:nvSpPr>
        <p:spPr/>
        <p:txBody>
          <a:bodyPr/>
          <a:lstStyle/>
          <a:p>
            <a:r>
              <a:rPr lang="da-DK" dirty="0" smtClean="0"/>
              <a:t>Kursisternes videre vej</a:t>
            </a:r>
            <a:endParaRPr lang="da-DK"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917" y="1848571"/>
            <a:ext cx="7835755" cy="357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06612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9</a:t>
            </a:fld>
            <a:endParaRPr lang="da-DK"/>
          </a:p>
        </p:txBody>
      </p:sp>
      <p:sp>
        <p:nvSpPr>
          <p:cNvPr id="13" name="Pladsholder til tekst 12"/>
          <p:cNvSpPr>
            <a:spLocks noGrp="1"/>
          </p:cNvSpPr>
          <p:nvPr>
            <p:ph type="body" sz="quarter" idx="14"/>
          </p:nvPr>
        </p:nvSpPr>
        <p:spPr>
          <a:solidFill>
            <a:srgbClr val="0070C0"/>
          </a:solidFill>
        </p:spPr>
        <p:txBody>
          <a:bodyPr/>
          <a:lstStyle/>
          <a:p>
            <a:endParaRPr lang="da-DK" dirty="0"/>
          </a:p>
        </p:txBody>
      </p:sp>
      <p:sp>
        <p:nvSpPr>
          <p:cNvPr id="10" name="Titel 9"/>
          <p:cNvSpPr>
            <a:spLocks noGrp="1"/>
          </p:cNvSpPr>
          <p:nvPr>
            <p:ph type="title"/>
          </p:nvPr>
        </p:nvSpPr>
        <p:spPr/>
        <p:txBody>
          <a:bodyPr/>
          <a:lstStyle/>
          <a:p>
            <a:r>
              <a:rPr lang="da-DK" dirty="0"/>
              <a:t>Sprogcenterledernes perspektiv (</a:t>
            </a:r>
            <a:r>
              <a:rPr lang="da-DK" dirty="0" smtClean="0"/>
              <a:t>I)</a:t>
            </a:r>
            <a:endParaRPr lang="da-DK"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583" y="2943081"/>
            <a:ext cx="7963622" cy="2656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boks 3"/>
          <p:cNvSpPr txBox="1"/>
          <p:nvPr/>
        </p:nvSpPr>
        <p:spPr>
          <a:xfrm>
            <a:off x="845128" y="1842652"/>
            <a:ext cx="7453744" cy="646331"/>
          </a:xfrm>
          <a:prstGeom prst="rect">
            <a:avLst/>
          </a:prstGeom>
          <a:noFill/>
        </p:spPr>
        <p:txBody>
          <a:bodyPr wrap="square" rtlCol="0">
            <a:spAutoFit/>
          </a:bodyPr>
          <a:lstStyle/>
          <a:p>
            <a:r>
              <a:rPr lang="da-DK" dirty="0">
                <a:latin typeface="+mj-lt"/>
              </a:rPr>
              <a:t>Sprogcentrene har mange vigtige opgaver.                                         </a:t>
            </a:r>
            <a:endParaRPr lang="da-DK" dirty="0" smtClean="0">
              <a:latin typeface="+mj-lt"/>
            </a:endParaRPr>
          </a:p>
          <a:p>
            <a:r>
              <a:rPr lang="da-DK" dirty="0" smtClean="0">
                <a:latin typeface="+mj-lt"/>
              </a:rPr>
              <a:t>Samlet set rangerer lederne sprogcentrenes opgaver sådan: </a:t>
            </a:r>
            <a:endParaRPr lang="da-DK" dirty="0">
              <a:latin typeface="+mj-lt"/>
            </a:endParaRPr>
          </a:p>
        </p:txBody>
      </p:sp>
    </p:spTree>
    <p:extLst>
      <p:ext uri="{BB962C8B-B14F-4D97-AF65-F5344CB8AC3E}">
        <p14:creationId xmlns:p14="http://schemas.microsoft.com/office/powerpoint/2010/main" val="4093504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billede 9"/>
          <p:cNvSpPr>
            <a:spLocks noGrp="1"/>
          </p:cNvSpPr>
          <p:nvPr>
            <p:ph type="pic" sz="quarter" idx="14"/>
          </p:nvPr>
        </p:nvSpPr>
        <p:spPr>
          <a:solidFill>
            <a:schemeClr val="accent5"/>
          </a:solidFill>
        </p:spPr>
      </p:sp>
      <p:sp>
        <p:nvSpPr>
          <p:cNvPr id="8" name="Pladsholder til indhold 7"/>
          <p:cNvSpPr>
            <a:spLocks noGrp="1"/>
          </p:cNvSpPr>
          <p:nvPr>
            <p:ph idx="1"/>
          </p:nvPr>
        </p:nvSpPr>
        <p:spPr>
          <a:xfrm>
            <a:off x="858983" y="1551708"/>
            <a:ext cx="7869382" cy="4378037"/>
          </a:xfrm>
        </p:spPr>
        <p:txBody>
          <a:bodyPr/>
          <a:lstStyle/>
          <a:p>
            <a:r>
              <a:rPr lang="da-DK" dirty="0" smtClean="0">
                <a:solidFill>
                  <a:schemeClr val="tx1"/>
                </a:solidFill>
                <a:latin typeface="+mj-lt"/>
              </a:rPr>
              <a:t>Blandt lederne er der to dominerende tilgange til arbejdet med de sproglige og </a:t>
            </a:r>
            <a:r>
              <a:rPr lang="da-DK" dirty="0" err="1" smtClean="0">
                <a:solidFill>
                  <a:schemeClr val="tx1"/>
                </a:solidFill>
                <a:latin typeface="+mj-lt"/>
              </a:rPr>
              <a:t>integrative</a:t>
            </a:r>
            <a:r>
              <a:rPr lang="da-DK" dirty="0" smtClean="0">
                <a:solidFill>
                  <a:schemeClr val="tx1"/>
                </a:solidFill>
                <a:latin typeface="+mj-lt"/>
              </a:rPr>
              <a:t> mål:  </a:t>
            </a:r>
          </a:p>
          <a:p>
            <a:endParaRPr lang="da-DK" dirty="0" smtClean="0">
              <a:solidFill>
                <a:schemeClr val="tx1"/>
              </a:solidFill>
              <a:latin typeface="+mj-lt"/>
            </a:endParaRPr>
          </a:p>
          <a:p>
            <a:endParaRPr lang="da-DK" dirty="0" smtClean="0">
              <a:solidFill>
                <a:schemeClr val="tx1"/>
              </a:solidFill>
              <a:latin typeface="+mj-lt"/>
            </a:endParaRPr>
          </a:p>
          <a:p>
            <a:r>
              <a:rPr lang="da-DK" dirty="0" smtClean="0">
                <a:solidFill>
                  <a:schemeClr val="tx1"/>
                </a:solidFill>
                <a:latin typeface="+mj-lt"/>
              </a:rPr>
              <a:t>	Sprog som en forudsætning                                                          	for arbejdet med de andre mål</a:t>
            </a:r>
          </a:p>
          <a:p>
            <a:endParaRPr lang="da-DK" dirty="0">
              <a:solidFill>
                <a:schemeClr val="tx1"/>
              </a:solidFill>
              <a:latin typeface="+mj-lt"/>
            </a:endParaRPr>
          </a:p>
          <a:p>
            <a:r>
              <a:rPr lang="da-DK" dirty="0" smtClean="0">
                <a:solidFill>
                  <a:schemeClr val="tx1"/>
                </a:solidFill>
                <a:latin typeface="+mj-lt"/>
              </a:rPr>
              <a:t> 				Sprog som et jævnbyrdigt mål 					på linje med de andre mål</a:t>
            </a:r>
          </a:p>
        </p:txBody>
      </p:sp>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10</a:t>
            </a:fld>
            <a:endParaRPr lang="da-DK"/>
          </a:p>
        </p:txBody>
      </p:sp>
      <p:sp>
        <p:nvSpPr>
          <p:cNvPr id="9" name="Pladsholder til tekst 8"/>
          <p:cNvSpPr>
            <a:spLocks noGrp="1"/>
          </p:cNvSpPr>
          <p:nvPr>
            <p:ph type="body" sz="quarter" idx="13"/>
          </p:nvPr>
        </p:nvSpPr>
        <p:spPr>
          <a:solidFill>
            <a:srgbClr val="0070C0"/>
          </a:solidFill>
        </p:spPr>
        <p:txBody>
          <a:bodyPr/>
          <a:lstStyle/>
          <a:p>
            <a:endParaRPr lang="da-DK" dirty="0"/>
          </a:p>
        </p:txBody>
      </p:sp>
      <p:sp>
        <p:nvSpPr>
          <p:cNvPr id="7" name="Titel 6"/>
          <p:cNvSpPr>
            <a:spLocks noGrp="1"/>
          </p:cNvSpPr>
          <p:nvPr>
            <p:ph type="title"/>
          </p:nvPr>
        </p:nvSpPr>
        <p:spPr/>
        <p:txBody>
          <a:bodyPr/>
          <a:lstStyle/>
          <a:p>
            <a:r>
              <a:rPr lang="da-DK" dirty="0" smtClean="0">
                <a:solidFill>
                  <a:schemeClr val="tx1"/>
                </a:solidFill>
              </a:rPr>
              <a:t>Sprogcenterledernes perspektiv (II)</a:t>
            </a:r>
            <a:endParaRPr lang="da-DK" dirty="0">
              <a:solidFill>
                <a:schemeClr val="tx1"/>
              </a:solidFill>
            </a:endParaRPr>
          </a:p>
        </p:txBody>
      </p:sp>
      <p:sp>
        <p:nvSpPr>
          <p:cNvPr id="5" name="Højrepil 4"/>
          <p:cNvSpPr/>
          <p:nvPr/>
        </p:nvSpPr>
        <p:spPr>
          <a:xfrm>
            <a:off x="928254" y="3174419"/>
            <a:ext cx="720437" cy="46066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Opadbuet pil 11"/>
          <p:cNvSpPr/>
          <p:nvPr/>
        </p:nvSpPr>
        <p:spPr>
          <a:xfrm>
            <a:off x="3435919" y="4675900"/>
            <a:ext cx="803565" cy="491826"/>
          </a:xfrm>
          <a:prstGeom prst="curved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14" name="Opadbuet pil 13"/>
          <p:cNvSpPr/>
          <p:nvPr/>
        </p:nvSpPr>
        <p:spPr>
          <a:xfrm rot="10800000">
            <a:off x="3422070" y="4149426"/>
            <a:ext cx="748145" cy="429491"/>
          </a:xfrm>
          <a:prstGeom prst="curved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Tree>
    <p:extLst>
      <p:ext uri="{BB962C8B-B14F-4D97-AF65-F5344CB8AC3E}">
        <p14:creationId xmlns:p14="http://schemas.microsoft.com/office/powerpoint/2010/main" val="40004477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billede 9"/>
          <p:cNvSpPr>
            <a:spLocks noGrp="1"/>
          </p:cNvSpPr>
          <p:nvPr>
            <p:ph type="pic" sz="quarter" idx="14"/>
          </p:nvPr>
        </p:nvSpPr>
        <p:spPr>
          <a:solidFill>
            <a:schemeClr val="accent5"/>
          </a:solidFill>
        </p:spPr>
      </p:sp>
      <p:sp>
        <p:nvSpPr>
          <p:cNvPr id="8" name="Pladsholder til indhold 7"/>
          <p:cNvSpPr>
            <a:spLocks noGrp="1"/>
          </p:cNvSpPr>
          <p:nvPr>
            <p:ph idx="1"/>
          </p:nvPr>
        </p:nvSpPr>
        <p:spPr>
          <a:xfrm>
            <a:off x="858982" y="1523999"/>
            <a:ext cx="8021782" cy="4378037"/>
          </a:xfrm>
        </p:spPr>
        <p:txBody>
          <a:bodyPr/>
          <a:lstStyle/>
          <a:p>
            <a:r>
              <a:rPr lang="da-DK" dirty="0" smtClean="0">
                <a:solidFill>
                  <a:schemeClr val="tx1"/>
                </a:solidFill>
                <a:latin typeface="+mj-lt"/>
              </a:rPr>
              <a:t>De to tilgange afspejles i synet på målet om beskæftigelse:</a:t>
            </a:r>
          </a:p>
          <a:p>
            <a:endParaRPr lang="da-DK" dirty="0" smtClean="0">
              <a:solidFill>
                <a:schemeClr val="tx1"/>
              </a:solidFill>
              <a:latin typeface="+mj-lt"/>
            </a:endParaRPr>
          </a:p>
          <a:p>
            <a:r>
              <a:rPr lang="da-DK" i="1" dirty="0" smtClean="0">
                <a:solidFill>
                  <a:schemeClr val="tx1"/>
                </a:solidFill>
                <a:latin typeface="+mj-lt"/>
              </a:rPr>
              <a:t>På den ene side er der ledere, der tænker, at…</a:t>
            </a:r>
            <a:endParaRPr lang="da-DK" i="1" dirty="0">
              <a:solidFill>
                <a:schemeClr val="tx1"/>
              </a:solidFill>
              <a:latin typeface="+mj-lt"/>
            </a:endParaRPr>
          </a:p>
          <a:p>
            <a:r>
              <a:rPr lang="da-DK" dirty="0" smtClean="0">
                <a:solidFill>
                  <a:schemeClr val="tx1"/>
                </a:solidFill>
                <a:latin typeface="+mj-lt"/>
              </a:rPr>
              <a:t>1. 	Forbedrede </a:t>
            </a:r>
            <a:r>
              <a:rPr lang="da-DK" dirty="0">
                <a:solidFill>
                  <a:schemeClr val="tx1"/>
                </a:solidFill>
                <a:latin typeface="+mj-lt"/>
              </a:rPr>
              <a:t>sproglige kompetencer i sig selv </a:t>
            </a:r>
            <a:r>
              <a:rPr lang="da-DK" dirty="0" smtClean="0">
                <a:solidFill>
                  <a:schemeClr val="tx1"/>
                </a:solidFill>
                <a:latin typeface="+mj-lt"/>
              </a:rPr>
              <a:t>kvalificerer til 	beskæftigelse – fordi sprog </a:t>
            </a:r>
            <a:r>
              <a:rPr lang="da-DK" dirty="0">
                <a:solidFill>
                  <a:schemeClr val="tx1"/>
                </a:solidFill>
                <a:latin typeface="+mj-lt"/>
              </a:rPr>
              <a:t>er </a:t>
            </a:r>
            <a:r>
              <a:rPr lang="da-DK" dirty="0" smtClean="0">
                <a:solidFill>
                  <a:schemeClr val="tx1"/>
                </a:solidFill>
                <a:latin typeface="+mj-lt"/>
              </a:rPr>
              <a:t>en vigtig erhvervskompetence.</a:t>
            </a:r>
            <a:endParaRPr lang="da-DK" dirty="0">
              <a:solidFill>
                <a:schemeClr val="tx1"/>
              </a:solidFill>
              <a:latin typeface="+mj-lt"/>
            </a:endParaRPr>
          </a:p>
          <a:p>
            <a:r>
              <a:rPr lang="da-DK" i="1" dirty="0">
                <a:solidFill>
                  <a:schemeClr val="tx1"/>
                </a:solidFill>
                <a:latin typeface="+mj-lt"/>
              </a:rPr>
              <a:t>På den </a:t>
            </a:r>
            <a:r>
              <a:rPr lang="da-DK" i="1" dirty="0" smtClean="0">
                <a:solidFill>
                  <a:schemeClr val="tx1"/>
                </a:solidFill>
                <a:latin typeface="+mj-lt"/>
              </a:rPr>
              <a:t>anden </a:t>
            </a:r>
            <a:r>
              <a:rPr lang="da-DK" i="1" dirty="0">
                <a:solidFill>
                  <a:schemeClr val="tx1"/>
                </a:solidFill>
                <a:latin typeface="+mj-lt"/>
              </a:rPr>
              <a:t>side er der ledere, der tænker, at</a:t>
            </a:r>
            <a:r>
              <a:rPr lang="da-DK" i="1" dirty="0" smtClean="0">
                <a:solidFill>
                  <a:schemeClr val="tx1"/>
                </a:solidFill>
                <a:latin typeface="+mj-lt"/>
              </a:rPr>
              <a:t>…</a:t>
            </a:r>
          </a:p>
          <a:p>
            <a:r>
              <a:rPr lang="da-DK" dirty="0" smtClean="0">
                <a:solidFill>
                  <a:schemeClr val="tx1"/>
                </a:solidFill>
                <a:latin typeface="+mj-lt"/>
              </a:rPr>
              <a:t>2. 	Kvalificering </a:t>
            </a:r>
            <a:r>
              <a:rPr lang="da-DK" dirty="0">
                <a:solidFill>
                  <a:schemeClr val="tx1"/>
                </a:solidFill>
                <a:latin typeface="+mj-lt"/>
              </a:rPr>
              <a:t>til beskæftigelse forudsætter samarbejde med </a:t>
            </a:r>
            <a:r>
              <a:rPr lang="da-DK" dirty="0" smtClean="0">
                <a:solidFill>
                  <a:schemeClr val="tx1"/>
                </a:solidFill>
                <a:latin typeface="+mj-lt"/>
              </a:rPr>
              <a:t>	eksterne </a:t>
            </a:r>
            <a:r>
              <a:rPr lang="da-DK" dirty="0">
                <a:solidFill>
                  <a:schemeClr val="tx1"/>
                </a:solidFill>
                <a:latin typeface="+mj-lt"/>
              </a:rPr>
              <a:t>og </a:t>
            </a:r>
            <a:r>
              <a:rPr lang="da-DK" dirty="0" smtClean="0">
                <a:solidFill>
                  <a:schemeClr val="tx1"/>
                </a:solidFill>
                <a:latin typeface="+mj-lt"/>
              </a:rPr>
              <a:t>en samlet (kommunal) indsats med fokus på </a:t>
            </a:r>
            <a:r>
              <a:rPr lang="da-DK" dirty="0">
                <a:solidFill>
                  <a:schemeClr val="tx1"/>
                </a:solidFill>
                <a:latin typeface="+mj-lt"/>
              </a:rPr>
              <a:t>den </a:t>
            </a:r>
            <a:r>
              <a:rPr lang="da-DK" dirty="0" smtClean="0">
                <a:solidFill>
                  <a:schemeClr val="tx1"/>
                </a:solidFill>
                <a:latin typeface="+mj-lt"/>
              </a:rPr>
              <a:t>	enkelte </a:t>
            </a:r>
            <a:r>
              <a:rPr lang="da-DK" dirty="0">
                <a:solidFill>
                  <a:schemeClr val="tx1"/>
                </a:solidFill>
                <a:latin typeface="+mj-lt"/>
              </a:rPr>
              <a:t>kursist behov og </a:t>
            </a:r>
            <a:r>
              <a:rPr lang="da-DK" dirty="0" smtClean="0">
                <a:solidFill>
                  <a:schemeClr val="tx1"/>
                </a:solidFill>
                <a:latin typeface="+mj-lt"/>
              </a:rPr>
              <a:t>mål. </a:t>
            </a:r>
            <a:endParaRPr lang="da-DK" dirty="0">
              <a:solidFill>
                <a:schemeClr val="tx1"/>
              </a:solidFill>
              <a:latin typeface="+mj-lt"/>
            </a:endParaRPr>
          </a:p>
          <a:p>
            <a:endParaRPr lang="da-DK" dirty="0"/>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61A7DA12-F1F9-43F2-A12A-1E9EF0E92BD7}" type="slidenum">
              <a:rPr lang="da-DK" smtClean="0"/>
              <a:t>11</a:t>
            </a:fld>
            <a:endParaRPr lang="da-DK"/>
          </a:p>
        </p:txBody>
      </p:sp>
      <p:sp>
        <p:nvSpPr>
          <p:cNvPr id="9" name="Pladsholder til tekst 8"/>
          <p:cNvSpPr>
            <a:spLocks noGrp="1"/>
          </p:cNvSpPr>
          <p:nvPr>
            <p:ph type="body" sz="quarter" idx="13"/>
          </p:nvPr>
        </p:nvSpPr>
        <p:spPr>
          <a:solidFill>
            <a:srgbClr val="0070C0"/>
          </a:solidFill>
        </p:spPr>
        <p:txBody>
          <a:bodyPr/>
          <a:lstStyle/>
          <a:p>
            <a:endParaRPr lang="da-DK" dirty="0"/>
          </a:p>
        </p:txBody>
      </p:sp>
      <p:sp>
        <p:nvSpPr>
          <p:cNvPr id="7" name="Titel 6"/>
          <p:cNvSpPr>
            <a:spLocks noGrp="1"/>
          </p:cNvSpPr>
          <p:nvPr>
            <p:ph type="title"/>
          </p:nvPr>
        </p:nvSpPr>
        <p:spPr/>
        <p:txBody>
          <a:bodyPr/>
          <a:lstStyle/>
          <a:p>
            <a:r>
              <a:rPr lang="da-DK" dirty="0" smtClean="0">
                <a:solidFill>
                  <a:schemeClr val="tx1"/>
                </a:solidFill>
              </a:rPr>
              <a:t>Sprogcenterledernes perspektiv (III)</a:t>
            </a:r>
            <a:endParaRPr lang="da-DK" dirty="0">
              <a:solidFill>
                <a:schemeClr val="tx1"/>
              </a:solidFill>
            </a:endParaRPr>
          </a:p>
        </p:txBody>
      </p:sp>
    </p:spTree>
    <p:extLst>
      <p:ext uri="{BB962C8B-B14F-4D97-AF65-F5344CB8AC3E}">
        <p14:creationId xmlns:p14="http://schemas.microsoft.com/office/powerpoint/2010/main" val="638005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12</a:t>
            </a:fld>
            <a:endParaRPr lang="da-DK"/>
          </a:p>
        </p:txBody>
      </p:sp>
      <p:sp>
        <p:nvSpPr>
          <p:cNvPr id="13" name="Pladsholder til tekst 12"/>
          <p:cNvSpPr>
            <a:spLocks noGrp="1"/>
          </p:cNvSpPr>
          <p:nvPr>
            <p:ph type="body" sz="quarter" idx="14"/>
          </p:nvPr>
        </p:nvSpPr>
        <p:spPr>
          <a:solidFill>
            <a:srgbClr val="0070C0"/>
          </a:solidFill>
        </p:spPr>
        <p:txBody>
          <a:bodyPr/>
          <a:lstStyle/>
          <a:p>
            <a:endParaRPr lang="da-DK" dirty="0"/>
          </a:p>
        </p:txBody>
      </p:sp>
      <p:sp>
        <p:nvSpPr>
          <p:cNvPr id="10" name="Titel 9"/>
          <p:cNvSpPr>
            <a:spLocks noGrp="1"/>
          </p:cNvSpPr>
          <p:nvPr>
            <p:ph type="title"/>
          </p:nvPr>
        </p:nvSpPr>
        <p:spPr/>
        <p:txBody>
          <a:bodyPr/>
          <a:lstStyle/>
          <a:p>
            <a:r>
              <a:rPr lang="da-DK" dirty="0"/>
              <a:t>Sprogcenterledernes perspektiv </a:t>
            </a:r>
            <a:r>
              <a:rPr lang="da-DK" dirty="0" smtClean="0"/>
              <a:t>(IV)</a:t>
            </a:r>
            <a:endParaRPr lang="da-DK"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473" y="1737735"/>
            <a:ext cx="6237313" cy="1892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kstboks 5"/>
          <p:cNvSpPr txBox="1"/>
          <p:nvPr/>
        </p:nvSpPr>
        <p:spPr>
          <a:xfrm>
            <a:off x="979463" y="4170218"/>
            <a:ext cx="7430246" cy="1754326"/>
          </a:xfrm>
          <a:prstGeom prst="rect">
            <a:avLst/>
          </a:prstGeom>
          <a:noFill/>
        </p:spPr>
        <p:txBody>
          <a:bodyPr wrap="square" rtlCol="0">
            <a:spAutoFit/>
          </a:bodyPr>
          <a:lstStyle/>
          <a:p>
            <a:r>
              <a:rPr lang="da-DK" dirty="0" smtClean="0">
                <a:latin typeface="+mj-lt"/>
              </a:rPr>
              <a:t>”</a:t>
            </a:r>
            <a:r>
              <a:rPr lang="da-DK" i="1" dirty="0" smtClean="0">
                <a:latin typeface="+mj-lt"/>
              </a:rPr>
              <a:t>Omdrejningspunktet </a:t>
            </a:r>
            <a:r>
              <a:rPr lang="da-DK" i="1" dirty="0">
                <a:latin typeface="+mj-lt"/>
              </a:rPr>
              <a:t>i al danskundervisning er at gøre kursisterne klar til uddannelse og arbejde, så al danskundervisning er bygget op omkring emner, der er relevante i den henseende [...]. Vi indgår i et tæt samarbejde med virksomheder og jobcenter om den enkelte </a:t>
            </a:r>
            <a:r>
              <a:rPr lang="da-DK" i="1" dirty="0" smtClean="0">
                <a:latin typeface="+mj-lt"/>
              </a:rPr>
              <a:t>kursist”. 				        </a:t>
            </a:r>
          </a:p>
          <a:p>
            <a:pPr algn="r"/>
            <a:r>
              <a:rPr lang="da-DK" dirty="0" smtClean="0">
                <a:latin typeface="+mj-lt"/>
              </a:rPr>
              <a:t>(Redegørelse fra sprogcenter)</a:t>
            </a:r>
            <a:endParaRPr lang="da-DK" dirty="0">
              <a:latin typeface="+mj-lt"/>
            </a:endParaRPr>
          </a:p>
        </p:txBody>
      </p:sp>
    </p:spTree>
    <p:extLst>
      <p:ext uri="{BB962C8B-B14F-4D97-AF65-F5344CB8AC3E}">
        <p14:creationId xmlns:p14="http://schemas.microsoft.com/office/powerpoint/2010/main" val="2593102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13</a:t>
            </a:fld>
            <a:endParaRPr lang="da-DK"/>
          </a:p>
        </p:txBody>
      </p:sp>
      <p:sp>
        <p:nvSpPr>
          <p:cNvPr id="13" name="Pladsholder til tekst 12"/>
          <p:cNvSpPr>
            <a:spLocks noGrp="1"/>
          </p:cNvSpPr>
          <p:nvPr>
            <p:ph type="body" sz="quarter" idx="14"/>
          </p:nvPr>
        </p:nvSpPr>
        <p:spPr>
          <a:solidFill>
            <a:srgbClr val="0070C0"/>
          </a:solidFill>
          <a:ln>
            <a:noFill/>
          </a:ln>
        </p:spPr>
        <p:txBody>
          <a:bodyPr/>
          <a:lstStyle/>
          <a:p>
            <a:endParaRPr lang="da-DK" dirty="0"/>
          </a:p>
        </p:txBody>
      </p:sp>
      <p:sp>
        <p:nvSpPr>
          <p:cNvPr id="10" name="Titel 9"/>
          <p:cNvSpPr>
            <a:spLocks noGrp="1"/>
          </p:cNvSpPr>
          <p:nvPr>
            <p:ph type="title"/>
          </p:nvPr>
        </p:nvSpPr>
        <p:spPr/>
        <p:txBody>
          <a:bodyPr/>
          <a:lstStyle/>
          <a:p>
            <a:r>
              <a:rPr lang="da-DK" dirty="0"/>
              <a:t>Sprogcenterledernes perspektiv </a:t>
            </a:r>
            <a:r>
              <a:rPr lang="da-DK" dirty="0" smtClean="0"/>
              <a:t>(</a:t>
            </a:r>
            <a:r>
              <a:rPr lang="da-DK" dirty="0"/>
              <a:t>V</a:t>
            </a:r>
            <a:r>
              <a:rPr lang="da-DK" dirty="0" smtClean="0"/>
              <a:t>)</a:t>
            </a:r>
            <a:endParaRPr lang="da-DK" dirty="0"/>
          </a:p>
        </p:txBody>
      </p:sp>
      <p:sp>
        <p:nvSpPr>
          <p:cNvPr id="6" name="Tekstboks 5"/>
          <p:cNvSpPr txBox="1"/>
          <p:nvPr/>
        </p:nvSpPr>
        <p:spPr>
          <a:xfrm>
            <a:off x="979463" y="4003964"/>
            <a:ext cx="7430246" cy="2062103"/>
          </a:xfrm>
          <a:prstGeom prst="rect">
            <a:avLst/>
          </a:prstGeom>
          <a:noFill/>
        </p:spPr>
        <p:txBody>
          <a:bodyPr wrap="square" rtlCol="0">
            <a:spAutoFit/>
          </a:bodyPr>
          <a:lstStyle/>
          <a:p>
            <a:r>
              <a:rPr lang="da-DK" sz="1600" i="1" dirty="0" smtClean="0">
                <a:latin typeface="+mj-lt"/>
              </a:rPr>
              <a:t>”Jeg </a:t>
            </a:r>
            <a:r>
              <a:rPr lang="da-DK" sz="1600" i="1" dirty="0">
                <a:latin typeface="+mj-lt"/>
              </a:rPr>
              <a:t>tænker vores hovedopgave er at koble sprogcentret rigtig godt til det øvrige voksenuddannelsessystem - vi har et tæt samarbejde med AMU. </a:t>
            </a:r>
            <a:r>
              <a:rPr lang="da-DK" sz="1600" i="1" dirty="0" smtClean="0">
                <a:latin typeface="+mj-lt"/>
              </a:rPr>
              <a:t>Lige nu har vi et fuldtidstilbud</a:t>
            </a:r>
            <a:r>
              <a:rPr lang="da-DK" sz="1600" i="1" dirty="0">
                <a:latin typeface="+mj-lt"/>
              </a:rPr>
              <a:t>, hvor vi har integreret danskundervisning med bygge- og </a:t>
            </a:r>
            <a:r>
              <a:rPr lang="da-DK" sz="1600" i="1" dirty="0" smtClean="0">
                <a:latin typeface="+mj-lt"/>
              </a:rPr>
              <a:t>anlægsforløb på AMU, og så foregår danskundervisningen derude</a:t>
            </a:r>
            <a:r>
              <a:rPr lang="da-DK" sz="1600" i="1" dirty="0">
                <a:latin typeface="+mj-lt"/>
              </a:rPr>
              <a:t>. </a:t>
            </a:r>
            <a:r>
              <a:rPr lang="da-DK" sz="1600" i="1" dirty="0" smtClean="0">
                <a:latin typeface="+mj-lt"/>
              </a:rPr>
              <a:t>Vi versionerer noget af </a:t>
            </a:r>
            <a:r>
              <a:rPr lang="da-DK" sz="1600" i="1" dirty="0" err="1" smtClean="0">
                <a:latin typeface="+mj-lt"/>
              </a:rPr>
              <a:t>AMUs</a:t>
            </a:r>
            <a:r>
              <a:rPr lang="da-DK" sz="1600" i="1" dirty="0" smtClean="0">
                <a:latin typeface="+mj-lt"/>
              </a:rPr>
              <a:t> </a:t>
            </a:r>
            <a:r>
              <a:rPr lang="da-DK" sz="1600" i="1" dirty="0">
                <a:latin typeface="+mj-lt"/>
              </a:rPr>
              <a:t>materiale til </a:t>
            </a:r>
            <a:r>
              <a:rPr lang="da-DK" sz="1600" i="1" dirty="0" smtClean="0">
                <a:latin typeface="+mj-lt"/>
              </a:rPr>
              <a:t>nogle relevante </a:t>
            </a:r>
            <a:r>
              <a:rPr lang="da-DK" sz="1600" i="1" dirty="0">
                <a:latin typeface="+mj-lt"/>
              </a:rPr>
              <a:t>DU </a:t>
            </a:r>
            <a:r>
              <a:rPr lang="da-DK" sz="1600" i="1" dirty="0" smtClean="0">
                <a:latin typeface="+mj-lt"/>
              </a:rPr>
              <a:t>mål, </a:t>
            </a:r>
            <a:r>
              <a:rPr lang="da-DK" sz="1600" i="1" dirty="0">
                <a:latin typeface="+mj-lt"/>
              </a:rPr>
              <a:t>og </a:t>
            </a:r>
            <a:r>
              <a:rPr lang="da-DK" sz="1600" i="1" dirty="0" smtClean="0">
                <a:latin typeface="+mj-lt"/>
              </a:rPr>
              <a:t>lærerne tager billeder, imens </a:t>
            </a:r>
            <a:r>
              <a:rPr lang="da-DK" sz="1600" i="1" dirty="0">
                <a:latin typeface="+mj-lt"/>
              </a:rPr>
              <a:t>de konkret bygger </a:t>
            </a:r>
            <a:r>
              <a:rPr lang="da-DK" sz="1600" i="1" dirty="0" smtClean="0">
                <a:latin typeface="+mj-lt"/>
              </a:rPr>
              <a:t>et hus, for så kobler vi samtaler og begreber på bagefter”.       </a:t>
            </a:r>
          </a:p>
          <a:p>
            <a:pPr algn="r"/>
            <a:r>
              <a:rPr lang="da-DK" sz="1600" dirty="0" smtClean="0">
                <a:latin typeface="+mj-lt"/>
              </a:rPr>
              <a:t>(Interview med leder)</a:t>
            </a:r>
            <a:endParaRPr lang="da-DK" sz="1600" dirty="0">
              <a:latin typeface="+mj-l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463" y="1737736"/>
            <a:ext cx="6695955" cy="191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4291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14</a:t>
            </a:fld>
            <a:endParaRPr lang="da-DK"/>
          </a:p>
        </p:txBody>
      </p:sp>
      <p:sp>
        <p:nvSpPr>
          <p:cNvPr id="13" name="Pladsholder til tekst 12"/>
          <p:cNvSpPr>
            <a:spLocks noGrp="1"/>
          </p:cNvSpPr>
          <p:nvPr>
            <p:ph type="body" sz="quarter" idx="14"/>
          </p:nvPr>
        </p:nvSpPr>
        <p:spPr>
          <a:solidFill>
            <a:srgbClr val="0070C0"/>
          </a:solidFill>
        </p:spPr>
        <p:txBody>
          <a:bodyPr/>
          <a:lstStyle/>
          <a:p>
            <a:endParaRPr lang="da-DK" dirty="0"/>
          </a:p>
        </p:txBody>
      </p:sp>
      <p:sp>
        <p:nvSpPr>
          <p:cNvPr id="10" name="Titel 9"/>
          <p:cNvSpPr>
            <a:spLocks noGrp="1"/>
          </p:cNvSpPr>
          <p:nvPr>
            <p:ph type="title"/>
          </p:nvPr>
        </p:nvSpPr>
        <p:spPr/>
        <p:txBody>
          <a:bodyPr/>
          <a:lstStyle/>
          <a:p>
            <a:r>
              <a:rPr lang="da-DK" dirty="0"/>
              <a:t>Sprogcenterledernes perspektiv </a:t>
            </a:r>
            <a:r>
              <a:rPr lang="da-DK" dirty="0" smtClean="0"/>
              <a:t>(VI)</a:t>
            </a:r>
            <a:endParaRPr lang="da-DK" dirty="0"/>
          </a:p>
        </p:txBody>
      </p:sp>
      <p:sp>
        <p:nvSpPr>
          <p:cNvPr id="6" name="Tekstboks 5"/>
          <p:cNvSpPr txBox="1"/>
          <p:nvPr/>
        </p:nvSpPr>
        <p:spPr>
          <a:xfrm>
            <a:off x="979463" y="4170218"/>
            <a:ext cx="7541082" cy="1815882"/>
          </a:xfrm>
          <a:prstGeom prst="rect">
            <a:avLst/>
          </a:prstGeom>
          <a:noFill/>
        </p:spPr>
        <p:txBody>
          <a:bodyPr wrap="square" rtlCol="0">
            <a:spAutoFit/>
          </a:bodyPr>
          <a:lstStyle/>
          <a:p>
            <a:r>
              <a:rPr lang="da-DK" sz="1600" i="1" dirty="0" smtClean="0">
                <a:latin typeface="+mj-lt"/>
              </a:rPr>
              <a:t>”Vi bruger rollemodeller, udlændinge, </a:t>
            </a:r>
            <a:r>
              <a:rPr lang="da-DK" sz="1600" i="1" dirty="0">
                <a:latin typeface="+mj-lt"/>
              </a:rPr>
              <a:t>der har klaret sig godt i det danske system. De kommer og </a:t>
            </a:r>
            <a:r>
              <a:rPr lang="da-DK" sz="1600" i="1" dirty="0" smtClean="0">
                <a:latin typeface="+mj-lt"/>
              </a:rPr>
              <a:t>fortæller. Vi har også nogle mentorordninger. Så er der fællesarrangementer her på skolen. Vi </a:t>
            </a:r>
            <a:r>
              <a:rPr lang="da-DK" sz="1600" i="1" dirty="0">
                <a:latin typeface="+mj-lt"/>
              </a:rPr>
              <a:t>har </a:t>
            </a:r>
            <a:r>
              <a:rPr lang="da-DK" sz="1600" i="1" dirty="0" smtClean="0">
                <a:latin typeface="+mj-lt"/>
              </a:rPr>
              <a:t>fx haft ligestillingsministeren </a:t>
            </a:r>
            <a:r>
              <a:rPr lang="da-DK" sz="1600" i="1" dirty="0">
                <a:latin typeface="+mj-lt"/>
              </a:rPr>
              <a:t>ude </a:t>
            </a:r>
            <a:r>
              <a:rPr lang="da-DK" sz="1600" i="1" dirty="0" smtClean="0">
                <a:latin typeface="+mj-lt"/>
              </a:rPr>
              <a:t>engang og vi har haft samarbejde </a:t>
            </a:r>
            <a:r>
              <a:rPr lang="da-DK" sz="1600" i="1" dirty="0">
                <a:latin typeface="+mj-lt"/>
              </a:rPr>
              <a:t>med biblioteket, hvor de kommer og </a:t>
            </a:r>
            <a:r>
              <a:rPr lang="da-DK" sz="1600" i="1" dirty="0" smtClean="0">
                <a:latin typeface="+mj-lt"/>
              </a:rPr>
              <a:t>får </a:t>
            </a:r>
            <a:r>
              <a:rPr lang="da-DK" sz="1600" i="1" dirty="0">
                <a:latin typeface="+mj-lt"/>
              </a:rPr>
              <a:t>introduktion. Og vi har været på </a:t>
            </a:r>
            <a:r>
              <a:rPr lang="da-DK" sz="1600" i="1" dirty="0" smtClean="0">
                <a:latin typeface="+mj-lt"/>
              </a:rPr>
              <a:t>museum, og rundt i byen. Så tager de iPads med, og </a:t>
            </a:r>
            <a:r>
              <a:rPr lang="da-DK" sz="1600" i="1" dirty="0">
                <a:latin typeface="+mj-lt"/>
              </a:rPr>
              <a:t>skal tage billeder og lave historier om det. Det åbner byen op for </a:t>
            </a:r>
            <a:r>
              <a:rPr lang="da-DK" sz="1600" i="1" dirty="0" smtClean="0">
                <a:latin typeface="+mj-lt"/>
              </a:rPr>
              <a:t>dem”. </a:t>
            </a:r>
          </a:p>
          <a:p>
            <a:pPr algn="r"/>
            <a:r>
              <a:rPr lang="da-DK" sz="1600" dirty="0" smtClean="0">
                <a:latin typeface="+mj-lt"/>
              </a:rPr>
              <a:t>(Interview med lærer)</a:t>
            </a:r>
            <a:endParaRPr lang="da-DK" sz="1600" dirty="0">
              <a:latin typeface="+mj-lt"/>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463" y="1711676"/>
            <a:ext cx="6321882" cy="1898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4755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30" r="630"/>
          <a:stretch>
            <a:fillRect/>
          </a:stretch>
        </p:blipFill>
        <p:spPr/>
      </p:pic>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pPr/>
              <a:t>15</a:t>
            </a:fld>
            <a:endParaRPr lang="da-DK" dirty="0"/>
          </a:p>
        </p:txBody>
      </p:sp>
      <p:sp>
        <p:nvSpPr>
          <p:cNvPr id="8" name="Pladsholder til tekst 7"/>
          <p:cNvSpPr>
            <a:spLocks noGrp="1"/>
          </p:cNvSpPr>
          <p:nvPr>
            <p:ph type="body" sz="quarter" idx="15"/>
          </p:nvPr>
        </p:nvSpPr>
        <p:spPr>
          <a:xfrm>
            <a:off x="5749636" y="526473"/>
            <a:ext cx="3380509" cy="5347854"/>
          </a:xfrm>
          <a:solidFill>
            <a:srgbClr val="595959">
              <a:alpha val="85000"/>
            </a:srgbClr>
          </a:solidFill>
        </p:spPr>
        <p:txBody>
          <a:bodyPr/>
          <a:lstStyle/>
          <a:p>
            <a:endParaRPr lang="da-DK" sz="1600" dirty="0" smtClean="0">
              <a:solidFill>
                <a:schemeClr val="tx1"/>
              </a:solidFill>
              <a:latin typeface="+mj-lt"/>
            </a:endParaRPr>
          </a:p>
        </p:txBody>
      </p:sp>
      <p:sp>
        <p:nvSpPr>
          <p:cNvPr id="2" name="Tekstboks 1"/>
          <p:cNvSpPr txBox="1"/>
          <p:nvPr/>
        </p:nvSpPr>
        <p:spPr>
          <a:xfrm>
            <a:off x="5929745" y="734292"/>
            <a:ext cx="3186545" cy="4862870"/>
          </a:xfrm>
          <a:prstGeom prst="rect">
            <a:avLst/>
          </a:prstGeom>
          <a:noFill/>
        </p:spPr>
        <p:txBody>
          <a:bodyPr wrap="square" rtlCol="0">
            <a:spAutoFit/>
          </a:bodyPr>
          <a:lstStyle/>
          <a:p>
            <a:r>
              <a:rPr lang="da-DK" sz="2000" b="1" dirty="0">
                <a:solidFill>
                  <a:schemeClr val="bg1"/>
                </a:solidFill>
                <a:latin typeface="+mj-lt"/>
              </a:rPr>
              <a:t>Oplæg til drøftelse og videre arbejde:</a:t>
            </a:r>
          </a:p>
          <a:p>
            <a:pPr marL="285750" indent="-285750">
              <a:buFont typeface="Arial" panose="020B0604020202020204" pitchFamily="34" charset="0"/>
              <a:buChar char="•"/>
            </a:pPr>
            <a:r>
              <a:rPr lang="da-DK" dirty="0">
                <a:solidFill>
                  <a:schemeClr val="bg1"/>
                </a:solidFill>
                <a:latin typeface="+mj-lt"/>
              </a:rPr>
              <a:t>Hvordan er kontakten til og samarbejdet med virksomheder organiseret på jeres sprogcenter?</a:t>
            </a:r>
          </a:p>
          <a:p>
            <a:pPr marL="285750" indent="-285750">
              <a:buFont typeface="Arial" panose="020B0604020202020204" pitchFamily="34" charset="0"/>
              <a:buChar char="•"/>
            </a:pPr>
            <a:r>
              <a:rPr lang="da-DK" dirty="0" smtClean="0">
                <a:solidFill>
                  <a:schemeClr val="bg1"/>
                </a:solidFill>
                <a:latin typeface="+mj-lt"/>
              </a:rPr>
              <a:t>Kender alle lærere til sprogcenterets kontakter udadtil?</a:t>
            </a:r>
            <a:endParaRPr lang="da-DK" dirty="0">
              <a:solidFill>
                <a:schemeClr val="bg1"/>
              </a:solidFill>
              <a:latin typeface="+mj-lt"/>
            </a:endParaRPr>
          </a:p>
          <a:p>
            <a:pPr marL="285750" indent="-285750">
              <a:buFont typeface="Arial" panose="020B0604020202020204" pitchFamily="34" charset="0"/>
              <a:buChar char="•"/>
            </a:pPr>
            <a:r>
              <a:rPr lang="da-DK" dirty="0">
                <a:solidFill>
                  <a:schemeClr val="bg1"/>
                </a:solidFill>
                <a:latin typeface="+mj-lt"/>
              </a:rPr>
              <a:t>Hvordan kunne den ideelt set være organiseret</a:t>
            </a:r>
            <a:r>
              <a:rPr lang="da-DK" dirty="0" smtClean="0">
                <a:solidFill>
                  <a:schemeClr val="bg1"/>
                </a:solidFill>
                <a:latin typeface="+mj-lt"/>
              </a:rPr>
              <a:t>?</a:t>
            </a:r>
          </a:p>
          <a:p>
            <a:pPr marL="285750" indent="-285750">
              <a:buFont typeface="Arial" panose="020B0604020202020204" pitchFamily="34" charset="0"/>
              <a:buChar char="•"/>
            </a:pPr>
            <a:endParaRPr lang="da-DK" dirty="0">
              <a:solidFill>
                <a:schemeClr val="bg1"/>
              </a:solidFill>
              <a:latin typeface="+mj-lt"/>
            </a:endParaRPr>
          </a:p>
          <a:p>
            <a:r>
              <a:rPr lang="da-DK" dirty="0">
                <a:solidFill>
                  <a:schemeClr val="bg1"/>
                </a:solidFill>
                <a:latin typeface="+mj-lt"/>
              </a:rPr>
              <a:t>Og hvad med…</a:t>
            </a:r>
          </a:p>
          <a:p>
            <a:pPr marL="285750" indent="-285750">
              <a:buFont typeface="Arial" panose="020B0604020202020204" pitchFamily="34" charset="0"/>
              <a:buChar char="•"/>
            </a:pPr>
            <a:r>
              <a:rPr lang="da-DK" dirty="0">
                <a:solidFill>
                  <a:schemeClr val="bg1"/>
                </a:solidFill>
                <a:latin typeface="+mj-lt"/>
              </a:rPr>
              <a:t>Jobcentre?</a:t>
            </a:r>
          </a:p>
          <a:p>
            <a:pPr marL="285750" indent="-285750">
              <a:buFont typeface="Arial" panose="020B0604020202020204" pitchFamily="34" charset="0"/>
              <a:buChar char="•"/>
            </a:pPr>
            <a:r>
              <a:rPr lang="da-DK" dirty="0">
                <a:solidFill>
                  <a:schemeClr val="bg1"/>
                </a:solidFill>
                <a:latin typeface="+mj-lt"/>
              </a:rPr>
              <a:t>Uddannelsesinstitutioner?</a:t>
            </a:r>
          </a:p>
          <a:p>
            <a:pPr marL="285750" indent="-285750">
              <a:buFont typeface="Arial" panose="020B0604020202020204" pitchFamily="34" charset="0"/>
              <a:buChar char="•"/>
            </a:pPr>
            <a:r>
              <a:rPr lang="da-DK" dirty="0">
                <a:solidFill>
                  <a:schemeClr val="bg1"/>
                </a:solidFill>
                <a:latin typeface="+mj-lt"/>
              </a:rPr>
              <a:t>Kulturelle institutioner?</a:t>
            </a:r>
          </a:p>
          <a:p>
            <a:pPr marL="285750" indent="-285750">
              <a:buFont typeface="Arial" panose="020B0604020202020204" pitchFamily="34" charset="0"/>
              <a:buChar char="•"/>
            </a:pPr>
            <a:r>
              <a:rPr lang="da-DK" dirty="0">
                <a:solidFill>
                  <a:schemeClr val="bg1"/>
                </a:solidFill>
                <a:latin typeface="+mj-lt"/>
              </a:rPr>
              <a:t>Andre</a:t>
            </a:r>
            <a:r>
              <a:rPr lang="da-DK" dirty="0" smtClean="0">
                <a:solidFill>
                  <a:schemeClr val="bg1"/>
                </a:solidFill>
                <a:latin typeface="+mj-lt"/>
              </a:rPr>
              <a:t>?</a:t>
            </a:r>
            <a:endParaRPr lang="da-DK" dirty="0">
              <a:solidFill>
                <a:schemeClr val="bg1"/>
              </a:solidFill>
              <a:latin typeface="+mj-lt"/>
            </a:endParaRPr>
          </a:p>
        </p:txBody>
      </p:sp>
    </p:spTree>
    <p:extLst>
      <p:ext uri="{BB962C8B-B14F-4D97-AF65-F5344CB8AC3E}">
        <p14:creationId xmlns:p14="http://schemas.microsoft.com/office/powerpoint/2010/main" val="7457807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16</a:t>
            </a:fld>
            <a:endParaRPr lang="da-DK"/>
          </a:p>
        </p:txBody>
      </p:sp>
      <p:sp>
        <p:nvSpPr>
          <p:cNvPr id="13" name="Pladsholder til tekst 12"/>
          <p:cNvSpPr>
            <a:spLocks noGrp="1"/>
          </p:cNvSpPr>
          <p:nvPr>
            <p:ph type="body" sz="quarter" idx="14"/>
          </p:nvPr>
        </p:nvSpPr>
        <p:spPr>
          <a:solidFill>
            <a:srgbClr val="3F9599"/>
          </a:solidFill>
        </p:spPr>
        <p:txBody>
          <a:bodyPr/>
          <a:lstStyle/>
          <a:p>
            <a:endParaRPr lang="da-DK" dirty="0"/>
          </a:p>
        </p:txBody>
      </p:sp>
      <p:sp>
        <p:nvSpPr>
          <p:cNvPr id="10" name="Titel 9"/>
          <p:cNvSpPr>
            <a:spLocks noGrp="1"/>
          </p:cNvSpPr>
          <p:nvPr>
            <p:ph type="title"/>
          </p:nvPr>
        </p:nvSpPr>
        <p:spPr/>
        <p:txBody>
          <a:bodyPr/>
          <a:lstStyle/>
          <a:p>
            <a:r>
              <a:rPr lang="da-DK" dirty="0" smtClean="0"/>
              <a:t>Lærernes perspektiv (VII)</a:t>
            </a:r>
            <a:endParaRPr lang="da-DK" dirty="0"/>
          </a:p>
        </p:txBody>
      </p:sp>
      <p:sp>
        <p:nvSpPr>
          <p:cNvPr id="6" name="Tekstboks 5"/>
          <p:cNvSpPr txBox="1"/>
          <p:nvPr/>
        </p:nvSpPr>
        <p:spPr>
          <a:xfrm>
            <a:off x="979463" y="4170218"/>
            <a:ext cx="7541082" cy="1815882"/>
          </a:xfrm>
          <a:prstGeom prst="rect">
            <a:avLst/>
          </a:prstGeom>
          <a:noFill/>
        </p:spPr>
        <p:txBody>
          <a:bodyPr wrap="square" rtlCol="0">
            <a:spAutoFit/>
          </a:bodyPr>
          <a:lstStyle/>
          <a:p>
            <a:endParaRPr lang="da-DK" sz="1600" dirty="0" smtClean="0">
              <a:latin typeface="+mj-lt"/>
            </a:endParaRPr>
          </a:p>
          <a:p>
            <a:endParaRPr lang="da-DK" sz="1600" dirty="0">
              <a:latin typeface="+mj-lt"/>
            </a:endParaRPr>
          </a:p>
          <a:p>
            <a:endParaRPr lang="da-DK" sz="1600" dirty="0" smtClean="0">
              <a:latin typeface="+mj-lt"/>
            </a:endParaRPr>
          </a:p>
          <a:p>
            <a:endParaRPr lang="da-DK" sz="1600" dirty="0">
              <a:latin typeface="+mj-lt"/>
            </a:endParaRPr>
          </a:p>
          <a:p>
            <a:endParaRPr lang="da-DK" sz="1600" dirty="0" smtClean="0">
              <a:latin typeface="+mj-lt"/>
            </a:endParaRPr>
          </a:p>
          <a:p>
            <a:endParaRPr lang="da-DK" sz="1600" dirty="0">
              <a:latin typeface="+mj-lt"/>
            </a:endParaRPr>
          </a:p>
          <a:p>
            <a:endParaRPr lang="da-DK" sz="1600" dirty="0">
              <a:latin typeface="+mj-lt"/>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463" y="2065266"/>
            <a:ext cx="6651625"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34265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17</a:t>
            </a:fld>
            <a:endParaRPr lang="da-DK"/>
          </a:p>
        </p:txBody>
      </p:sp>
      <p:sp>
        <p:nvSpPr>
          <p:cNvPr id="13" name="Pladsholder til tekst 12"/>
          <p:cNvSpPr>
            <a:spLocks noGrp="1"/>
          </p:cNvSpPr>
          <p:nvPr>
            <p:ph type="body" sz="quarter" idx="14"/>
          </p:nvPr>
        </p:nvSpPr>
        <p:spPr>
          <a:solidFill>
            <a:srgbClr val="3F9599"/>
          </a:solidFill>
        </p:spPr>
        <p:txBody>
          <a:bodyPr/>
          <a:lstStyle/>
          <a:p>
            <a:endParaRPr lang="da-DK" dirty="0"/>
          </a:p>
        </p:txBody>
      </p:sp>
      <p:sp>
        <p:nvSpPr>
          <p:cNvPr id="10" name="Titel 9"/>
          <p:cNvSpPr>
            <a:spLocks noGrp="1"/>
          </p:cNvSpPr>
          <p:nvPr>
            <p:ph type="title"/>
          </p:nvPr>
        </p:nvSpPr>
        <p:spPr/>
        <p:txBody>
          <a:bodyPr/>
          <a:lstStyle/>
          <a:p>
            <a:r>
              <a:rPr lang="da-DK" dirty="0" smtClean="0"/>
              <a:t>Lærernes perspektiv (VIII)</a:t>
            </a:r>
            <a:endParaRPr lang="da-DK" dirty="0"/>
          </a:p>
        </p:txBody>
      </p:sp>
      <p:sp>
        <p:nvSpPr>
          <p:cNvPr id="6" name="Tekstboks 5"/>
          <p:cNvSpPr txBox="1"/>
          <p:nvPr/>
        </p:nvSpPr>
        <p:spPr>
          <a:xfrm>
            <a:off x="979463" y="1870364"/>
            <a:ext cx="7541082" cy="1815882"/>
          </a:xfrm>
          <a:prstGeom prst="rect">
            <a:avLst/>
          </a:prstGeom>
          <a:noFill/>
        </p:spPr>
        <p:txBody>
          <a:bodyPr wrap="square" rtlCol="0">
            <a:spAutoFit/>
          </a:bodyPr>
          <a:lstStyle/>
          <a:p>
            <a:endParaRPr lang="da-DK" sz="1600" dirty="0" smtClean="0">
              <a:latin typeface="+mj-lt"/>
            </a:endParaRPr>
          </a:p>
          <a:p>
            <a:endParaRPr lang="da-DK" sz="1600" dirty="0">
              <a:latin typeface="+mj-lt"/>
            </a:endParaRPr>
          </a:p>
          <a:p>
            <a:endParaRPr lang="da-DK" sz="1600" dirty="0" smtClean="0">
              <a:latin typeface="+mj-lt"/>
            </a:endParaRPr>
          </a:p>
          <a:p>
            <a:endParaRPr lang="da-DK" sz="1600" dirty="0">
              <a:latin typeface="+mj-lt"/>
            </a:endParaRPr>
          </a:p>
          <a:p>
            <a:endParaRPr lang="da-DK" sz="1600" dirty="0" smtClean="0">
              <a:latin typeface="+mj-lt"/>
            </a:endParaRPr>
          </a:p>
          <a:p>
            <a:endParaRPr lang="da-DK" sz="1600" dirty="0">
              <a:latin typeface="+mj-lt"/>
            </a:endParaRPr>
          </a:p>
          <a:p>
            <a:endParaRPr lang="da-DK" sz="1600" dirty="0">
              <a:latin typeface="+mj-lt"/>
            </a:endParaRPr>
          </a:p>
        </p:txBody>
      </p:sp>
      <p:sp>
        <p:nvSpPr>
          <p:cNvPr id="5" name="Tekstboks 4"/>
          <p:cNvSpPr txBox="1"/>
          <p:nvPr/>
        </p:nvSpPr>
        <p:spPr>
          <a:xfrm>
            <a:off x="979463" y="1608754"/>
            <a:ext cx="3770541" cy="4770537"/>
          </a:xfrm>
          <a:prstGeom prst="rect">
            <a:avLst/>
          </a:prstGeom>
          <a:noFill/>
        </p:spPr>
        <p:txBody>
          <a:bodyPr wrap="square" rtlCol="0">
            <a:spAutoFit/>
          </a:bodyPr>
          <a:lstStyle/>
          <a:p>
            <a:r>
              <a:rPr lang="da-DK" sz="2400" dirty="0" smtClean="0">
                <a:latin typeface="+mj-lt"/>
              </a:rPr>
              <a:t>Tilgang 1: At tale om arbejde og uddannelse</a:t>
            </a:r>
          </a:p>
          <a:p>
            <a:endParaRPr lang="da-DK" sz="2400" dirty="0" smtClean="0">
              <a:latin typeface="+mj-lt"/>
            </a:endParaRPr>
          </a:p>
          <a:p>
            <a:r>
              <a:rPr lang="da-DK" sz="2000" dirty="0" smtClean="0">
                <a:latin typeface="Georgia" panose="02040502050405020303" pitchFamily="18" charset="0"/>
              </a:rPr>
              <a:t>Fokus på: </a:t>
            </a:r>
          </a:p>
          <a:p>
            <a:pPr marL="285750" indent="-285750">
              <a:buFont typeface="Arial" panose="020B0604020202020204" pitchFamily="34" charset="0"/>
              <a:buChar char="•"/>
            </a:pPr>
            <a:r>
              <a:rPr lang="da-DK" sz="2000" dirty="0" smtClean="0">
                <a:latin typeface="Georgia" panose="02040502050405020303" pitchFamily="18" charset="0"/>
              </a:rPr>
              <a:t>Emner </a:t>
            </a:r>
          </a:p>
          <a:p>
            <a:pPr marL="285750" indent="-285750">
              <a:buFont typeface="Arial" panose="020B0604020202020204" pitchFamily="34" charset="0"/>
              <a:buChar char="•"/>
            </a:pPr>
            <a:r>
              <a:rPr lang="da-DK" sz="2000" dirty="0" smtClean="0">
                <a:latin typeface="Georgia" panose="02040502050405020303" pitchFamily="18" charset="0"/>
              </a:rPr>
              <a:t>Sproglige domæner</a:t>
            </a:r>
          </a:p>
          <a:p>
            <a:pPr marL="285750" indent="-285750">
              <a:buFont typeface="Arial" panose="020B0604020202020204" pitchFamily="34" charset="0"/>
              <a:buChar char="•"/>
            </a:pPr>
            <a:r>
              <a:rPr lang="da-DK" sz="2000" dirty="0" smtClean="0">
                <a:latin typeface="Georgia" panose="02040502050405020303" pitchFamily="18" charset="0"/>
              </a:rPr>
              <a:t>Sproglige mål</a:t>
            </a:r>
          </a:p>
          <a:p>
            <a:pPr marL="285750" indent="-285750">
              <a:buFont typeface="Arial" panose="020B0604020202020204" pitchFamily="34" charset="0"/>
              <a:buChar char="•"/>
            </a:pPr>
            <a:r>
              <a:rPr lang="da-DK" sz="2000" dirty="0" smtClean="0">
                <a:latin typeface="Georgia" panose="02040502050405020303" pitchFamily="18" charset="0"/>
              </a:rPr>
              <a:t>Undervisning inden for sprogcentrets mure</a:t>
            </a:r>
          </a:p>
          <a:p>
            <a:pPr marL="285750" indent="-285750">
              <a:buFont typeface="Arial" panose="020B0604020202020204" pitchFamily="34" charset="0"/>
              <a:buChar char="•"/>
            </a:pPr>
            <a:r>
              <a:rPr lang="da-DK" sz="2000" dirty="0" smtClean="0">
                <a:latin typeface="Georgia" panose="02040502050405020303" pitchFamily="18" charset="0"/>
              </a:rPr>
              <a:t>Sprog som forudsætning for      de andre mål</a:t>
            </a:r>
          </a:p>
          <a:p>
            <a:pPr marL="285750" indent="-285750">
              <a:buFont typeface="Arial" panose="020B0604020202020204" pitchFamily="34" charset="0"/>
              <a:buChar char="•"/>
            </a:pPr>
            <a:endParaRPr lang="da-DK" dirty="0"/>
          </a:p>
          <a:p>
            <a:endParaRPr lang="da-DK" dirty="0" smtClean="0"/>
          </a:p>
          <a:p>
            <a:endParaRPr lang="da-DK" dirty="0"/>
          </a:p>
          <a:p>
            <a:endParaRPr lang="da-DK"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8315" y="1608754"/>
            <a:ext cx="3682230" cy="4142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432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18</a:t>
            </a:fld>
            <a:endParaRPr lang="da-DK"/>
          </a:p>
        </p:txBody>
      </p:sp>
      <p:sp>
        <p:nvSpPr>
          <p:cNvPr id="13" name="Pladsholder til tekst 12"/>
          <p:cNvSpPr>
            <a:spLocks noGrp="1"/>
          </p:cNvSpPr>
          <p:nvPr>
            <p:ph type="body" sz="quarter" idx="14"/>
          </p:nvPr>
        </p:nvSpPr>
        <p:spPr>
          <a:solidFill>
            <a:srgbClr val="3F9599"/>
          </a:solidFill>
          <a:ln>
            <a:noFill/>
          </a:ln>
        </p:spPr>
        <p:txBody>
          <a:bodyPr/>
          <a:lstStyle/>
          <a:p>
            <a:endParaRPr lang="da-DK" dirty="0"/>
          </a:p>
        </p:txBody>
      </p:sp>
      <p:sp>
        <p:nvSpPr>
          <p:cNvPr id="10" name="Titel 9"/>
          <p:cNvSpPr>
            <a:spLocks noGrp="1"/>
          </p:cNvSpPr>
          <p:nvPr>
            <p:ph type="title"/>
          </p:nvPr>
        </p:nvSpPr>
        <p:spPr/>
        <p:txBody>
          <a:bodyPr/>
          <a:lstStyle/>
          <a:p>
            <a:r>
              <a:rPr lang="da-DK" dirty="0" smtClean="0"/>
              <a:t>Lærernes perspektiv (IX)</a:t>
            </a:r>
            <a:endParaRPr lang="da-DK" dirty="0"/>
          </a:p>
        </p:txBody>
      </p:sp>
      <p:sp>
        <p:nvSpPr>
          <p:cNvPr id="6" name="Tekstboks 5"/>
          <p:cNvSpPr txBox="1"/>
          <p:nvPr/>
        </p:nvSpPr>
        <p:spPr>
          <a:xfrm>
            <a:off x="979462" y="5594214"/>
            <a:ext cx="7541082" cy="338554"/>
          </a:xfrm>
          <a:prstGeom prst="rect">
            <a:avLst/>
          </a:prstGeom>
          <a:noFill/>
        </p:spPr>
        <p:txBody>
          <a:bodyPr wrap="square" rtlCol="0">
            <a:spAutoFit/>
          </a:bodyPr>
          <a:lstStyle/>
          <a:p>
            <a:pPr algn="r"/>
            <a:r>
              <a:rPr lang="da-DK" sz="1600" dirty="0" smtClean="0">
                <a:solidFill>
                  <a:srgbClr val="2D2D2D"/>
                </a:solidFill>
                <a:latin typeface="Georgia"/>
              </a:rPr>
              <a:t>(Interview med lærer)</a:t>
            </a:r>
            <a:endParaRPr lang="da-DK" sz="1600" dirty="0">
              <a:solidFill>
                <a:srgbClr val="2D2D2D"/>
              </a:solidFill>
              <a:latin typeface="Georgia"/>
            </a:endParaRPr>
          </a:p>
        </p:txBody>
      </p:sp>
      <p:sp>
        <p:nvSpPr>
          <p:cNvPr id="4" name="Rektangulær billedforklaring 3"/>
          <p:cNvSpPr/>
          <p:nvPr/>
        </p:nvSpPr>
        <p:spPr>
          <a:xfrm>
            <a:off x="979462" y="2258291"/>
            <a:ext cx="7402537" cy="2743200"/>
          </a:xfrm>
          <a:prstGeom prst="wedgeRectCallout">
            <a:avLst/>
          </a:prstGeom>
          <a:solidFill>
            <a:srgbClr val="3F9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endParaRPr lang="da-DK" i="1" dirty="0" smtClean="0">
              <a:solidFill>
                <a:srgbClr val="2D2D2D"/>
              </a:solidFill>
              <a:latin typeface="Georgia"/>
            </a:endParaRPr>
          </a:p>
          <a:p>
            <a:pPr lvl="0">
              <a:defRPr/>
            </a:pPr>
            <a:r>
              <a:rPr lang="da-DK" i="1" dirty="0" smtClean="0">
                <a:solidFill>
                  <a:srgbClr val="2D2D2D"/>
                </a:solidFill>
                <a:latin typeface="Georgia"/>
              </a:rPr>
              <a:t>Nogle </a:t>
            </a:r>
            <a:r>
              <a:rPr lang="da-DK" i="1" dirty="0">
                <a:solidFill>
                  <a:srgbClr val="2D2D2D"/>
                </a:solidFill>
                <a:latin typeface="Georgia"/>
              </a:rPr>
              <a:t>gange tænker man som lærer selvfølgelig på de langsigtede mål, men man er nødt til at lægge et fundament hos kursisterne. Vi kan simpelthen ikke begynde at snakke om arbejde, før vi har noget at bygge oven på. Det har været en af mine udfordringer lige fra starten af at sige, jamen hvis vi ikke kan snakke om arbejdsmarkedet, så må det blive </a:t>
            </a:r>
            <a:r>
              <a:rPr lang="da-DK" i="1" dirty="0" err="1">
                <a:solidFill>
                  <a:srgbClr val="2D2D2D"/>
                </a:solidFill>
                <a:latin typeface="Georgia"/>
              </a:rPr>
              <a:t>hv</a:t>
            </a:r>
            <a:r>
              <a:rPr lang="da-DK" i="1" dirty="0">
                <a:solidFill>
                  <a:srgbClr val="2D2D2D"/>
                </a:solidFill>
                <a:latin typeface="Georgia"/>
              </a:rPr>
              <a:t>-spørgsmål med fokus på arbejdsmarkedet, og så får vi ordforrådet ind den vej. Men der er bare en bund, der skal lægges. Det er en erkendelse, der er kommet lidt med </a:t>
            </a:r>
            <a:r>
              <a:rPr lang="da-DK" i="1" dirty="0" smtClean="0">
                <a:solidFill>
                  <a:srgbClr val="2D2D2D"/>
                </a:solidFill>
                <a:latin typeface="Georgia"/>
              </a:rPr>
              <a:t>årene</a:t>
            </a:r>
            <a:endParaRPr lang="da-DK" dirty="0">
              <a:solidFill>
                <a:srgbClr val="2D2D2D"/>
              </a:solidFill>
            </a:endParaRPr>
          </a:p>
        </p:txBody>
      </p:sp>
    </p:spTree>
    <p:extLst>
      <p:ext uri="{BB962C8B-B14F-4D97-AF65-F5344CB8AC3E}">
        <p14:creationId xmlns:p14="http://schemas.microsoft.com/office/powerpoint/2010/main" val="37765881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19</a:t>
            </a:fld>
            <a:endParaRPr lang="da-DK"/>
          </a:p>
        </p:txBody>
      </p:sp>
      <p:sp>
        <p:nvSpPr>
          <p:cNvPr id="13" name="Pladsholder til tekst 12"/>
          <p:cNvSpPr>
            <a:spLocks noGrp="1"/>
          </p:cNvSpPr>
          <p:nvPr>
            <p:ph type="body" sz="quarter" idx="14"/>
          </p:nvPr>
        </p:nvSpPr>
        <p:spPr>
          <a:solidFill>
            <a:srgbClr val="3F9599"/>
          </a:solidFill>
          <a:ln>
            <a:noFill/>
          </a:ln>
        </p:spPr>
        <p:txBody>
          <a:bodyPr/>
          <a:lstStyle/>
          <a:p>
            <a:endParaRPr lang="da-DK" dirty="0"/>
          </a:p>
        </p:txBody>
      </p:sp>
      <p:sp>
        <p:nvSpPr>
          <p:cNvPr id="10" name="Titel 9"/>
          <p:cNvSpPr>
            <a:spLocks noGrp="1"/>
          </p:cNvSpPr>
          <p:nvPr>
            <p:ph type="title"/>
          </p:nvPr>
        </p:nvSpPr>
        <p:spPr/>
        <p:txBody>
          <a:bodyPr/>
          <a:lstStyle/>
          <a:p>
            <a:r>
              <a:rPr lang="da-DK" dirty="0" smtClean="0"/>
              <a:t>Lærernes perspektiv (</a:t>
            </a:r>
            <a:r>
              <a:rPr lang="da-DK" dirty="0"/>
              <a:t>X</a:t>
            </a:r>
            <a:r>
              <a:rPr lang="da-DK" dirty="0" smtClean="0"/>
              <a:t>)</a:t>
            </a:r>
            <a:endParaRPr lang="da-DK" dirty="0"/>
          </a:p>
        </p:txBody>
      </p:sp>
      <p:sp>
        <p:nvSpPr>
          <p:cNvPr id="6" name="Tekstboks 5"/>
          <p:cNvSpPr txBox="1"/>
          <p:nvPr/>
        </p:nvSpPr>
        <p:spPr>
          <a:xfrm>
            <a:off x="4765964" y="1759526"/>
            <a:ext cx="3754581" cy="3662541"/>
          </a:xfrm>
          <a:prstGeom prst="rect">
            <a:avLst/>
          </a:prstGeom>
          <a:noFill/>
        </p:spPr>
        <p:txBody>
          <a:bodyPr wrap="square" rtlCol="0">
            <a:spAutoFit/>
          </a:bodyPr>
          <a:lstStyle/>
          <a:p>
            <a:r>
              <a:rPr lang="da-DK" sz="2400" dirty="0" smtClean="0">
                <a:latin typeface="+mj-lt"/>
              </a:rPr>
              <a:t>Tilgang 2: At bygge bro til arbejde  og uddannelse</a:t>
            </a:r>
          </a:p>
          <a:p>
            <a:endParaRPr lang="da-DK" sz="2400" dirty="0">
              <a:latin typeface="+mj-lt"/>
            </a:endParaRPr>
          </a:p>
          <a:p>
            <a:r>
              <a:rPr lang="da-DK" sz="2000" dirty="0">
                <a:latin typeface="Georgia" panose="02040502050405020303" pitchFamily="18" charset="0"/>
              </a:rPr>
              <a:t>Fokus på: </a:t>
            </a:r>
          </a:p>
          <a:p>
            <a:pPr marL="285750" indent="-285750">
              <a:buFont typeface="Arial" panose="020B0604020202020204" pitchFamily="34" charset="0"/>
              <a:buChar char="•"/>
            </a:pPr>
            <a:r>
              <a:rPr lang="da-DK" sz="2000" dirty="0" smtClean="0">
                <a:latin typeface="Georgia" panose="02040502050405020303" pitchFamily="18" charset="0"/>
              </a:rPr>
              <a:t>Kursisternes egne erfaringer</a:t>
            </a:r>
            <a:endParaRPr lang="da-DK" sz="2000" dirty="0">
              <a:latin typeface="Georgia" panose="02040502050405020303" pitchFamily="18" charset="0"/>
            </a:endParaRPr>
          </a:p>
          <a:p>
            <a:pPr marL="285750" indent="-285750">
              <a:buFont typeface="Arial" panose="020B0604020202020204" pitchFamily="34" charset="0"/>
              <a:buChar char="•"/>
            </a:pPr>
            <a:r>
              <a:rPr lang="da-DK" sz="2000" dirty="0" smtClean="0">
                <a:latin typeface="Georgia" panose="02040502050405020303" pitchFamily="18" charset="0"/>
              </a:rPr>
              <a:t>Kursisternes mål og ønsker</a:t>
            </a:r>
          </a:p>
          <a:p>
            <a:pPr marL="285750" indent="-285750">
              <a:buFont typeface="Arial" panose="020B0604020202020204" pitchFamily="34" charset="0"/>
              <a:buChar char="•"/>
            </a:pPr>
            <a:r>
              <a:rPr lang="da-DK" sz="2000" dirty="0" smtClean="0">
                <a:latin typeface="Georgia" panose="02040502050405020303" pitchFamily="18" charset="0"/>
              </a:rPr>
              <a:t>Kobling mellem sproglige og </a:t>
            </a:r>
            <a:r>
              <a:rPr lang="da-DK" sz="2000" dirty="0" err="1" smtClean="0">
                <a:latin typeface="Georgia" panose="02040502050405020303" pitchFamily="18" charset="0"/>
              </a:rPr>
              <a:t>integrative</a:t>
            </a:r>
            <a:r>
              <a:rPr lang="da-DK" sz="2000" dirty="0" smtClean="0">
                <a:latin typeface="Georgia" panose="02040502050405020303" pitchFamily="18" charset="0"/>
              </a:rPr>
              <a:t> mål</a:t>
            </a:r>
          </a:p>
          <a:p>
            <a:pPr marL="285750" indent="-285750">
              <a:buFont typeface="Arial" panose="020B0604020202020204" pitchFamily="34" charset="0"/>
              <a:buChar char="•"/>
            </a:pPr>
            <a:r>
              <a:rPr lang="da-DK" sz="2000" dirty="0">
                <a:latin typeface="Georgia" panose="02040502050405020303" pitchFamily="18" charset="0"/>
              </a:rPr>
              <a:t>I</a:t>
            </a:r>
            <a:r>
              <a:rPr lang="da-DK" sz="2000" dirty="0" smtClean="0">
                <a:latin typeface="Georgia" panose="02040502050405020303" pitchFamily="18" charset="0"/>
              </a:rPr>
              <a:t>nteraktion  med omverden</a:t>
            </a:r>
            <a:endParaRPr lang="da-DK" sz="2000" dirty="0">
              <a:latin typeface="Georgia" panose="02040502050405020303" pitchFamily="18" charset="0"/>
            </a:endParaRPr>
          </a:p>
          <a:p>
            <a:pPr marL="285750" indent="-285750">
              <a:buFont typeface="Arial" panose="020B0604020202020204" pitchFamily="34" charset="0"/>
              <a:buChar char="•"/>
            </a:pPr>
            <a:r>
              <a:rPr lang="da-DK" sz="2000" dirty="0" smtClean="0">
                <a:latin typeface="Georgia" panose="02040502050405020303" pitchFamily="18" charset="0"/>
              </a:rPr>
              <a:t>Sprogtilegnelse i tæt samspil med kursisternes øvrige liv</a:t>
            </a:r>
            <a:endParaRPr lang="da-DK" sz="2000" dirty="0">
              <a:latin typeface="Georgia" panose="02040502050405020303" pitchFamily="18" charset="0"/>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964" y="1759526"/>
            <a:ext cx="3685615" cy="4081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4326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dirty="0"/>
          </a:p>
        </p:txBody>
      </p:sp>
      <p:sp>
        <p:nvSpPr>
          <p:cNvPr id="3" name="Pladsholder til diasnummer 2"/>
          <p:cNvSpPr>
            <a:spLocks noGrp="1"/>
          </p:cNvSpPr>
          <p:nvPr>
            <p:ph type="sldNum" sz="quarter" idx="12"/>
          </p:nvPr>
        </p:nvSpPr>
        <p:spPr/>
        <p:txBody>
          <a:bodyPr/>
          <a:lstStyle/>
          <a:p>
            <a:fld id="{61A7DA12-F1F9-43F2-A12A-1E9EF0E92BD7}" type="slidenum">
              <a:rPr lang="da-DK" smtClean="0"/>
              <a:t>20</a:t>
            </a:fld>
            <a:endParaRPr lang="da-DK"/>
          </a:p>
        </p:txBody>
      </p:sp>
      <p:sp>
        <p:nvSpPr>
          <p:cNvPr id="13" name="Pladsholder til tekst 12"/>
          <p:cNvSpPr>
            <a:spLocks noGrp="1"/>
          </p:cNvSpPr>
          <p:nvPr>
            <p:ph type="body" sz="quarter" idx="14"/>
          </p:nvPr>
        </p:nvSpPr>
        <p:spPr>
          <a:solidFill>
            <a:srgbClr val="3F9599"/>
          </a:solidFill>
        </p:spPr>
        <p:txBody>
          <a:bodyPr/>
          <a:lstStyle/>
          <a:p>
            <a:endParaRPr lang="da-DK" dirty="0"/>
          </a:p>
        </p:txBody>
      </p:sp>
      <p:sp>
        <p:nvSpPr>
          <p:cNvPr id="10" name="Titel 9"/>
          <p:cNvSpPr>
            <a:spLocks noGrp="1"/>
          </p:cNvSpPr>
          <p:nvPr>
            <p:ph type="title"/>
          </p:nvPr>
        </p:nvSpPr>
        <p:spPr/>
        <p:txBody>
          <a:bodyPr/>
          <a:lstStyle/>
          <a:p>
            <a:r>
              <a:rPr lang="da-DK" dirty="0" smtClean="0"/>
              <a:t>Lærernes perspektiv (XI)</a:t>
            </a:r>
            <a:endParaRPr lang="da-DK" dirty="0"/>
          </a:p>
        </p:txBody>
      </p:sp>
      <p:sp>
        <p:nvSpPr>
          <p:cNvPr id="6" name="Tekstboks 5"/>
          <p:cNvSpPr txBox="1"/>
          <p:nvPr/>
        </p:nvSpPr>
        <p:spPr>
          <a:xfrm>
            <a:off x="979463" y="5237018"/>
            <a:ext cx="7541082" cy="338554"/>
          </a:xfrm>
          <a:prstGeom prst="rect">
            <a:avLst/>
          </a:prstGeom>
          <a:noFill/>
        </p:spPr>
        <p:txBody>
          <a:bodyPr wrap="square" rtlCol="0">
            <a:spAutoFit/>
          </a:bodyPr>
          <a:lstStyle/>
          <a:p>
            <a:pPr algn="r"/>
            <a:r>
              <a:rPr lang="da-DK" sz="1600" dirty="0">
                <a:solidFill>
                  <a:srgbClr val="2D2D2D"/>
                </a:solidFill>
                <a:latin typeface="Georgia"/>
              </a:rPr>
              <a:t>(Interview med lærer)</a:t>
            </a:r>
          </a:p>
        </p:txBody>
      </p:sp>
      <p:sp>
        <p:nvSpPr>
          <p:cNvPr id="5" name="Afrundet rektangulær billedforklaring 4"/>
          <p:cNvSpPr/>
          <p:nvPr/>
        </p:nvSpPr>
        <p:spPr>
          <a:xfrm>
            <a:off x="979463" y="1634836"/>
            <a:ext cx="7416392" cy="3172692"/>
          </a:xfrm>
          <a:prstGeom prst="wedgeRoundRectCallout">
            <a:avLst/>
          </a:prstGeom>
          <a:solidFill>
            <a:srgbClr val="3F95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i="1" dirty="0" smtClean="0">
                <a:solidFill>
                  <a:schemeClr val="tx1"/>
                </a:solidFill>
                <a:latin typeface="+mj-lt"/>
              </a:rPr>
              <a:t>Det gør en forskel, at de oplever at det er noget, </a:t>
            </a:r>
            <a:r>
              <a:rPr lang="da-DK" i="1" dirty="0">
                <a:solidFill>
                  <a:schemeClr val="tx1"/>
                </a:solidFill>
                <a:latin typeface="+mj-lt"/>
              </a:rPr>
              <a:t>de har brug for i deres </a:t>
            </a:r>
            <a:r>
              <a:rPr lang="da-DK" i="1" dirty="0" smtClean="0">
                <a:solidFill>
                  <a:schemeClr val="tx1"/>
                </a:solidFill>
                <a:latin typeface="+mj-lt"/>
              </a:rPr>
              <a:t>hverdag, </a:t>
            </a:r>
            <a:r>
              <a:rPr lang="da-DK" i="1" dirty="0">
                <a:solidFill>
                  <a:schemeClr val="tx1"/>
                </a:solidFill>
                <a:latin typeface="+mj-lt"/>
              </a:rPr>
              <a:t>frem for bare at lære et eller andet, som de ikke altid lige kan se meningen med. Det er mere interessant at komme ud og besøge </a:t>
            </a:r>
            <a:r>
              <a:rPr lang="da-DK" i="1" dirty="0" smtClean="0">
                <a:solidFill>
                  <a:schemeClr val="tx1"/>
                </a:solidFill>
                <a:latin typeface="+mj-lt"/>
              </a:rPr>
              <a:t>teknisk skole </a:t>
            </a:r>
            <a:r>
              <a:rPr lang="da-DK" i="1" dirty="0">
                <a:solidFill>
                  <a:schemeClr val="tx1"/>
                </a:solidFill>
                <a:latin typeface="+mj-lt"/>
              </a:rPr>
              <a:t>eller en </a:t>
            </a:r>
            <a:r>
              <a:rPr lang="da-DK" i="1" dirty="0" smtClean="0">
                <a:solidFill>
                  <a:schemeClr val="tx1"/>
                </a:solidFill>
                <a:latin typeface="+mj-lt"/>
              </a:rPr>
              <a:t>arbejdsplads, </a:t>
            </a:r>
            <a:r>
              <a:rPr lang="da-DK" i="1" dirty="0">
                <a:solidFill>
                  <a:schemeClr val="tx1"/>
                </a:solidFill>
                <a:latin typeface="+mj-lt"/>
              </a:rPr>
              <a:t>som de måske engang kan komme ud på eller måske har de en ung </a:t>
            </a:r>
            <a:r>
              <a:rPr lang="da-DK" i="1" dirty="0" smtClean="0">
                <a:solidFill>
                  <a:schemeClr val="tx1"/>
                </a:solidFill>
                <a:latin typeface="+mj-lt"/>
              </a:rPr>
              <a:t>derhjemme, </a:t>
            </a:r>
            <a:r>
              <a:rPr lang="da-DK" i="1" dirty="0">
                <a:solidFill>
                  <a:schemeClr val="tx1"/>
                </a:solidFill>
                <a:latin typeface="+mj-lt"/>
              </a:rPr>
              <a:t>der kan komme på </a:t>
            </a:r>
            <a:r>
              <a:rPr lang="da-DK" i="1" dirty="0" smtClean="0">
                <a:solidFill>
                  <a:schemeClr val="tx1"/>
                </a:solidFill>
                <a:latin typeface="+mj-lt"/>
              </a:rPr>
              <a:t>teknisk skole</a:t>
            </a:r>
            <a:r>
              <a:rPr lang="da-DK" i="1" dirty="0">
                <a:solidFill>
                  <a:schemeClr val="tx1"/>
                </a:solidFill>
                <a:latin typeface="+mj-lt"/>
              </a:rPr>
              <a:t>, eller måske kender de en </a:t>
            </a:r>
            <a:r>
              <a:rPr lang="da-DK" i="1" dirty="0" smtClean="0">
                <a:solidFill>
                  <a:schemeClr val="tx1"/>
                </a:solidFill>
                <a:latin typeface="+mj-lt"/>
              </a:rPr>
              <a:t>nabo, </a:t>
            </a:r>
            <a:r>
              <a:rPr lang="da-DK" i="1" dirty="0">
                <a:solidFill>
                  <a:schemeClr val="tx1"/>
                </a:solidFill>
                <a:latin typeface="+mj-lt"/>
              </a:rPr>
              <a:t>der går </a:t>
            </a:r>
            <a:r>
              <a:rPr lang="da-DK" i="1" dirty="0" smtClean="0">
                <a:solidFill>
                  <a:schemeClr val="tx1"/>
                </a:solidFill>
                <a:latin typeface="+mj-lt"/>
              </a:rPr>
              <a:t>deroppe</a:t>
            </a:r>
            <a:r>
              <a:rPr lang="da-DK" i="1" dirty="0">
                <a:solidFill>
                  <a:schemeClr val="tx1"/>
                </a:solidFill>
                <a:latin typeface="+mj-lt"/>
              </a:rPr>
              <a:t>. I stedet for bare at sidde og læse om de </a:t>
            </a:r>
            <a:r>
              <a:rPr lang="da-DK" i="1" dirty="0" smtClean="0">
                <a:solidFill>
                  <a:schemeClr val="tx1"/>
                </a:solidFill>
                <a:latin typeface="+mj-lt"/>
              </a:rPr>
              <a:t>forskellige uddannelser eller jobsituationer</a:t>
            </a:r>
            <a:r>
              <a:rPr lang="da-DK" i="1" dirty="0">
                <a:solidFill>
                  <a:schemeClr val="tx1"/>
                </a:solidFill>
                <a:latin typeface="+mj-lt"/>
              </a:rPr>
              <a:t>. </a:t>
            </a:r>
            <a:r>
              <a:rPr lang="da-DK" i="1" dirty="0" smtClean="0">
                <a:solidFill>
                  <a:schemeClr val="tx1"/>
                </a:solidFill>
                <a:latin typeface="+mj-lt"/>
              </a:rPr>
              <a:t> Jeg </a:t>
            </a:r>
            <a:r>
              <a:rPr lang="da-DK" i="1" dirty="0">
                <a:solidFill>
                  <a:schemeClr val="tx1"/>
                </a:solidFill>
                <a:latin typeface="+mj-lt"/>
              </a:rPr>
              <a:t>tror </a:t>
            </a:r>
            <a:r>
              <a:rPr lang="da-DK" i="1" dirty="0" smtClean="0">
                <a:solidFill>
                  <a:schemeClr val="tx1"/>
                </a:solidFill>
                <a:latin typeface="+mj-lt"/>
              </a:rPr>
              <a:t>bare, </a:t>
            </a:r>
            <a:r>
              <a:rPr lang="da-DK" i="1" dirty="0">
                <a:solidFill>
                  <a:schemeClr val="tx1"/>
                </a:solidFill>
                <a:latin typeface="+mj-lt"/>
              </a:rPr>
              <a:t>de har brug for, at det er konkret og meget gerne </a:t>
            </a:r>
            <a:r>
              <a:rPr lang="da-DK" i="1" dirty="0" smtClean="0">
                <a:solidFill>
                  <a:schemeClr val="tx1"/>
                </a:solidFill>
                <a:latin typeface="+mj-lt"/>
              </a:rPr>
              <a:t>har noget </a:t>
            </a:r>
            <a:r>
              <a:rPr lang="da-DK" i="1" dirty="0">
                <a:solidFill>
                  <a:schemeClr val="tx1"/>
                </a:solidFill>
                <a:latin typeface="+mj-lt"/>
              </a:rPr>
              <a:t>med dem selv at gøre. Ikke alt for </a:t>
            </a:r>
            <a:r>
              <a:rPr lang="da-DK" i="1" dirty="0" smtClean="0">
                <a:solidFill>
                  <a:schemeClr val="tx1"/>
                </a:solidFill>
                <a:latin typeface="+mj-lt"/>
              </a:rPr>
              <a:t>abstrakt!</a:t>
            </a:r>
            <a:endParaRPr lang="da-DK" i="1" dirty="0">
              <a:solidFill>
                <a:schemeClr val="tx1"/>
              </a:solidFill>
              <a:latin typeface="+mj-lt"/>
            </a:endParaRPr>
          </a:p>
        </p:txBody>
      </p:sp>
    </p:spTree>
    <p:extLst>
      <p:ext uri="{BB962C8B-B14F-4D97-AF65-F5344CB8AC3E}">
        <p14:creationId xmlns:p14="http://schemas.microsoft.com/office/powerpoint/2010/main" val="10684113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idefod 1"/>
          <p:cNvSpPr>
            <a:spLocks noGrp="1"/>
          </p:cNvSpPr>
          <p:nvPr>
            <p:ph type="ftr" sz="quarter" idx="11"/>
          </p:nvPr>
        </p:nvSpPr>
        <p:spPr/>
        <p:txBody>
          <a:bodyPr/>
          <a:lstStyle/>
          <a:p>
            <a:endParaRPr lang="da-DK"/>
          </a:p>
        </p:txBody>
      </p:sp>
      <p:sp>
        <p:nvSpPr>
          <p:cNvPr id="3" name="Pladsholder til diasnummer 2"/>
          <p:cNvSpPr>
            <a:spLocks noGrp="1"/>
          </p:cNvSpPr>
          <p:nvPr>
            <p:ph type="sldNum" sz="quarter" idx="12"/>
          </p:nvPr>
        </p:nvSpPr>
        <p:spPr/>
        <p:txBody>
          <a:bodyPr/>
          <a:lstStyle/>
          <a:p>
            <a:fld id="{61A7DA12-F1F9-43F2-A12A-1E9EF0E92BD7}" type="slidenum">
              <a:rPr lang="da-DK" smtClean="0"/>
              <a:t>21</a:t>
            </a:fld>
            <a:endParaRPr lang="da-DK"/>
          </a:p>
        </p:txBody>
      </p:sp>
      <p:sp>
        <p:nvSpPr>
          <p:cNvPr id="13" name="Pladsholder til tekst 12"/>
          <p:cNvSpPr>
            <a:spLocks noGrp="1"/>
          </p:cNvSpPr>
          <p:nvPr>
            <p:ph type="body" sz="quarter" idx="14"/>
          </p:nvPr>
        </p:nvSpPr>
        <p:spPr>
          <a:solidFill>
            <a:schemeClr val="accent5"/>
          </a:solidFill>
        </p:spPr>
        <p:txBody>
          <a:bodyPr/>
          <a:lstStyle/>
          <a:p>
            <a:endParaRPr lang="da-DK" dirty="0"/>
          </a:p>
        </p:txBody>
      </p:sp>
      <p:sp>
        <p:nvSpPr>
          <p:cNvPr id="10" name="Titel 9"/>
          <p:cNvSpPr>
            <a:spLocks noGrp="1"/>
          </p:cNvSpPr>
          <p:nvPr>
            <p:ph type="title"/>
          </p:nvPr>
        </p:nvSpPr>
        <p:spPr/>
        <p:txBody>
          <a:bodyPr/>
          <a:lstStyle/>
          <a:p>
            <a:endParaRPr lang="da-DK" dirty="0"/>
          </a:p>
        </p:txBody>
      </p:sp>
      <p:pic>
        <p:nvPicPr>
          <p:cNvPr id="5" name="Pladsholder til billede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0" y="0"/>
            <a:ext cx="9144000" cy="6096744"/>
          </a:xfrm>
        </p:spPr>
      </p:pic>
      <p:sp>
        <p:nvSpPr>
          <p:cNvPr id="9" name="Pladsholder til tekst 13"/>
          <p:cNvSpPr txBox="1">
            <a:spLocks/>
          </p:cNvSpPr>
          <p:nvPr/>
        </p:nvSpPr>
        <p:spPr>
          <a:xfrm>
            <a:off x="5611092" y="456517"/>
            <a:ext cx="3532908" cy="5205954"/>
          </a:xfrm>
          <a:prstGeom prst="rect">
            <a:avLst/>
          </a:prstGeom>
          <a:solidFill>
            <a:srgbClr val="595959">
              <a:alpha val="85000"/>
            </a:srgbClr>
          </a:solidFill>
        </p:spPr>
        <p:txBody>
          <a:bodyPr anchor="t"/>
          <a:lstStyle>
            <a:lvl1pPr marL="265113"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2000" kern="1200" baseline="0">
                <a:solidFill>
                  <a:schemeClr val="tx1"/>
                </a:solidFill>
                <a:latin typeface="+mn-lt"/>
                <a:ea typeface="+mn-ea"/>
                <a:cs typeface="+mn-cs"/>
              </a:defRPr>
            </a:lvl1pPr>
            <a:lvl2pPr marL="538163" indent="-273050"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2pPr>
            <a:lvl3pPr marL="809625" indent="-27146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3pPr>
            <a:lvl4pPr marL="1074738" indent="-265113"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4pPr>
            <a:lvl5pPr marL="1347788" indent="-274638" algn="l" defTabSz="914400" rtl="0" eaLnBrk="1" latinLnBrk="0" hangingPunct="1">
              <a:lnSpc>
                <a:spcPct val="100000"/>
              </a:lnSpc>
              <a:spcBef>
                <a:spcPts val="0"/>
              </a:spcBef>
              <a:spcAft>
                <a:spcPts val="1000"/>
              </a:spcAft>
              <a:buClr>
                <a:schemeClr val="tx1"/>
              </a:buClr>
              <a:buFont typeface="Arial" panose="020B0604020202020204" pitchFamily="34" charset="0"/>
              <a:buChar char="–"/>
              <a:defRPr sz="18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da-DK" dirty="0" smtClean="0">
              <a:solidFill>
                <a:schemeClr val="bg1"/>
              </a:solidFill>
              <a:latin typeface="+mj-lt"/>
            </a:endParaRPr>
          </a:p>
        </p:txBody>
      </p:sp>
      <p:sp>
        <p:nvSpPr>
          <p:cNvPr id="4" name="Tekstboks 3"/>
          <p:cNvSpPr txBox="1"/>
          <p:nvPr/>
        </p:nvSpPr>
        <p:spPr>
          <a:xfrm>
            <a:off x="5763491" y="743475"/>
            <a:ext cx="3228109" cy="4632037"/>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da-DK" dirty="0">
                <a:solidFill>
                  <a:schemeClr val="bg1"/>
                </a:solidFill>
                <a:latin typeface="+mj-lt"/>
              </a:rPr>
              <a:t>Hvordan tilrettelægger du og dine kolleger arbejdet med de </a:t>
            </a:r>
            <a:r>
              <a:rPr lang="da-DK" dirty="0" err="1">
                <a:solidFill>
                  <a:schemeClr val="bg1"/>
                </a:solidFill>
                <a:latin typeface="+mj-lt"/>
              </a:rPr>
              <a:t>integrative</a:t>
            </a:r>
            <a:r>
              <a:rPr lang="da-DK" dirty="0">
                <a:solidFill>
                  <a:schemeClr val="bg1"/>
                </a:solidFill>
                <a:latin typeface="+mj-lt"/>
              </a:rPr>
              <a:t> mål på jeres </a:t>
            </a:r>
            <a:r>
              <a:rPr lang="da-DK" dirty="0" smtClean="0">
                <a:solidFill>
                  <a:schemeClr val="bg1"/>
                </a:solidFill>
                <a:latin typeface="+mj-lt"/>
              </a:rPr>
              <a:t>sprogcenter?</a:t>
            </a:r>
            <a:endParaRPr lang="da-DK" dirty="0">
              <a:solidFill>
                <a:schemeClr val="bg1"/>
              </a:solidFill>
              <a:latin typeface="+mj-lt"/>
            </a:endParaRPr>
          </a:p>
          <a:p>
            <a:pPr marL="285750" indent="-285750">
              <a:spcAft>
                <a:spcPts val="1000"/>
              </a:spcAft>
              <a:buFont typeface="Arial" panose="020B0604020202020204" pitchFamily="34" charset="0"/>
              <a:buChar char="•"/>
            </a:pPr>
            <a:r>
              <a:rPr lang="da-DK" dirty="0" smtClean="0">
                <a:solidFill>
                  <a:schemeClr val="bg1"/>
                </a:solidFill>
                <a:latin typeface="+mj-lt"/>
              </a:rPr>
              <a:t>Hvad </a:t>
            </a:r>
            <a:r>
              <a:rPr lang="da-DK" dirty="0">
                <a:solidFill>
                  <a:schemeClr val="bg1"/>
                </a:solidFill>
                <a:latin typeface="+mj-lt"/>
              </a:rPr>
              <a:t>er fordelene ved de to tilgange – den hvor man </a:t>
            </a:r>
            <a:r>
              <a:rPr lang="da-DK" u="sng" dirty="0">
                <a:solidFill>
                  <a:schemeClr val="bg1"/>
                </a:solidFill>
                <a:latin typeface="+mj-lt"/>
              </a:rPr>
              <a:t>taler om</a:t>
            </a:r>
            <a:r>
              <a:rPr lang="da-DK" dirty="0">
                <a:solidFill>
                  <a:schemeClr val="bg1"/>
                </a:solidFill>
                <a:latin typeface="+mj-lt"/>
              </a:rPr>
              <a:t> målene, og den hvor man </a:t>
            </a:r>
            <a:r>
              <a:rPr lang="da-DK" u="sng" dirty="0">
                <a:solidFill>
                  <a:schemeClr val="bg1"/>
                </a:solidFill>
                <a:latin typeface="+mj-lt"/>
              </a:rPr>
              <a:t>bygger bro</a:t>
            </a:r>
            <a:r>
              <a:rPr lang="da-DK" dirty="0">
                <a:solidFill>
                  <a:schemeClr val="bg1"/>
                </a:solidFill>
                <a:latin typeface="+mj-lt"/>
              </a:rPr>
              <a:t> til målene</a:t>
            </a:r>
            <a:r>
              <a:rPr lang="da-DK" dirty="0" smtClean="0">
                <a:solidFill>
                  <a:schemeClr val="bg1"/>
                </a:solidFill>
                <a:latin typeface="+mj-lt"/>
              </a:rPr>
              <a:t>?</a:t>
            </a:r>
            <a:endParaRPr lang="da-DK" dirty="0">
              <a:solidFill>
                <a:schemeClr val="bg1"/>
              </a:solidFill>
              <a:latin typeface="+mj-lt"/>
            </a:endParaRPr>
          </a:p>
          <a:p>
            <a:pPr marL="285750" indent="-285750">
              <a:spcAft>
                <a:spcPts val="1000"/>
              </a:spcAft>
              <a:buFont typeface="Arial" panose="020B0604020202020204" pitchFamily="34" charset="0"/>
              <a:buChar char="•"/>
            </a:pPr>
            <a:r>
              <a:rPr lang="da-DK" dirty="0">
                <a:solidFill>
                  <a:schemeClr val="bg1"/>
                </a:solidFill>
                <a:latin typeface="+mj-lt"/>
              </a:rPr>
              <a:t>Hvilken tilgang foretrækker </a:t>
            </a:r>
            <a:r>
              <a:rPr lang="da-DK" dirty="0" smtClean="0">
                <a:solidFill>
                  <a:schemeClr val="bg1"/>
                </a:solidFill>
                <a:latin typeface="+mj-lt"/>
              </a:rPr>
              <a:t>I, og hvorfor?</a:t>
            </a:r>
            <a:endParaRPr lang="da-DK" dirty="0">
              <a:solidFill>
                <a:schemeClr val="bg1"/>
              </a:solidFill>
              <a:latin typeface="+mj-lt"/>
            </a:endParaRPr>
          </a:p>
          <a:p>
            <a:pPr marL="285750" indent="-285750">
              <a:spcAft>
                <a:spcPts val="1000"/>
              </a:spcAft>
              <a:buFont typeface="Arial" panose="020B0604020202020204" pitchFamily="34" charset="0"/>
              <a:buChar char="•"/>
            </a:pPr>
            <a:r>
              <a:rPr lang="da-DK" dirty="0">
                <a:solidFill>
                  <a:schemeClr val="bg1"/>
                </a:solidFill>
                <a:latin typeface="+mj-lt"/>
              </a:rPr>
              <a:t>Hvad skal der til for at tilgangen styrkes</a:t>
            </a:r>
            <a:r>
              <a:rPr lang="da-DK" dirty="0" smtClean="0">
                <a:solidFill>
                  <a:schemeClr val="bg1"/>
                </a:solidFill>
                <a:latin typeface="+mj-lt"/>
              </a:rPr>
              <a:t>? – På hhv. et lærer- og ledelsesniveau?</a:t>
            </a:r>
            <a:endParaRPr lang="da-DK" dirty="0">
              <a:solidFill>
                <a:schemeClr val="bg1"/>
              </a:solidFill>
              <a:latin typeface="+mj-lt"/>
            </a:endParaRPr>
          </a:p>
        </p:txBody>
      </p:sp>
    </p:spTree>
    <p:extLst>
      <p:ext uri="{BB962C8B-B14F-4D97-AF65-F5344CB8AC3E}">
        <p14:creationId xmlns:p14="http://schemas.microsoft.com/office/powerpoint/2010/main" val="2492521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billede 9"/>
          <p:cNvSpPr>
            <a:spLocks noGrp="1"/>
          </p:cNvSpPr>
          <p:nvPr>
            <p:ph type="pic" sz="quarter" idx="14"/>
          </p:nvPr>
        </p:nvSpPr>
        <p:spPr>
          <a:solidFill>
            <a:schemeClr val="accent5"/>
          </a:solidFill>
        </p:spPr>
      </p:sp>
      <p:sp>
        <p:nvSpPr>
          <p:cNvPr id="8" name="Pladsholder til indhold 7"/>
          <p:cNvSpPr>
            <a:spLocks noGrp="1"/>
          </p:cNvSpPr>
          <p:nvPr>
            <p:ph idx="1"/>
          </p:nvPr>
        </p:nvSpPr>
        <p:spPr>
          <a:xfrm>
            <a:off x="858982" y="1523999"/>
            <a:ext cx="7509163" cy="4391892"/>
          </a:xfrm>
          <a:ln>
            <a:noFill/>
          </a:ln>
        </p:spPr>
        <p:txBody>
          <a:bodyPr/>
          <a:lstStyle/>
          <a:p>
            <a:r>
              <a:rPr lang="da-DK" sz="1800" dirty="0" smtClean="0">
                <a:solidFill>
                  <a:schemeClr val="tx1"/>
                </a:solidFill>
                <a:latin typeface="+mj-lt"/>
              </a:rPr>
              <a:t>Nogle lærere foretrækker at forbinde fx grammatisk læring til kursisternes hverdagserfaringer…</a:t>
            </a: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pPr algn="r"/>
            <a:r>
              <a:rPr lang="da-DK" dirty="0" smtClean="0">
                <a:solidFill>
                  <a:schemeClr val="tx1"/>
                </a:solidFill>
                <a:latin typeface="+mj-lt"/>
              </a:rPr>
              <a:t>….hvad foretrækker du?</a:t>
            </a:r>
            <a:endParaRPr lang="da-DK" dirty="0">
              <a:solidFill>
                <a:schemeClr val="tx1"/>
              </a:solidFill>
              <a:latin typeface="+mj-lt"/>
            </a:endParaRPr>
          </a:p>
        </p:txBody>
      </p:sp>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22</a:t>
            </a:fld>
            <a:endParaRPr lang="da-DK"/>
          </a:p>
        </p:txBody>
      </p:sp>
      <p:sp>
        <p:nvSpPr>
          <p:cNvPr id="9" name="Pladsholder til tekst 8"/>
          <p:cNvSpPr>
            <a:spLocks noGrp="1"/>
          </p:cNvSpPr>
          <p:nvPr>
            <p:ph type="body" sz="quarter" idx="13"/>
          </p:nvPr>
        </p:nvSpPr>
        <p:spPr>
          <a:solidFill>
            <a:srgbClr val="3F9599"/>
          </a:solidFill>
        </p:spPr>
        <p:txBody>
          <a:bodyPr/>
          <a:lstStyle/>
          <a:p>
            <a:endParaRPr lang="da-DK" dirty="0"/>
          </a:p>
        </p:txBody>
      </p:sp>
      <p:sp>
        <p:nvSpPr>
          <p:cNvPr id="7" name="Titel 6"/>
          <p:cNvSpPr>
            <a:spLocks noGrp="1"/>
          </p:cNvSpPr>
          <p:nvPr>
            <p:ph type="title"/>
          </p:nvPr>
        </p:nvSpPr>
        <p:spPr>
          <a:ln>
            <a:noFill/>
          </a:ln>
        </p:spPr>
        <p:txBody>
          <a:bodyPr/>
          <a:lstStyle/>
          <a:p>
            <a:r>
              <a:rPr lang="da-DK" dirty="0" smtClean="0">
                <a:solidFill>
                  <a:schemeClr val="tx1"/>
                </a:solidFill>
              </a:rPr>
              <a:t>Lærernes perspektiv (XII)</a:t>
            </a:r>
            <a:endParaRPr lang="da-DK" dirty="0">
              <a:solidFill>
                <a:schemeClr val="tx1"/>
              </a:solidFill>
            </a:endParaRPr>
          </a:p>
        </p:txBody>
      </p:sp>
      <p:sp>
        <p:nvSpPr>
          <p:cNvPr id="5" name="Afrundet rektangulær billedforklaring 4"/>
          <p:cNvSpPr/>
          <p:nvPr/>
        </p:nvSpPr>
        <p:spPr>
          <a:xfrm>
            <a:off x="1177636" y="2396836"/>
            <a:ext cx="6345382" cy="2466108"/>
          </a:xfrm>
          <a:prstGeom prst="wedgeRoundRectCallo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i="1" dirty="0">
                <a:solidFill>
                  <a:schemeClr val="tx1"/>
                </a:solidFill>
                <a:latin typeface="+mj-lt"/>
              </a:rPr>
              <a:t>Hvis vi eksempelvis har haft grammatik omkring substantiver eller verber, så giver jeg tit mine kursister hjemmearbejde, hvor de skal skrive fem verber ned fra deres arbejdsliv enten i Danmark eller fra deres tidligere arbejde, som de andre kursister kunne have glæde af at kende. […] Jeg havde f.eks. en kok, der synes, det var brugbart at kende forskel på </a:t>
            </a:r>
            <a:r>
              <a:rPr lang="da-DK" i="1" dirty="0" smtClean="0">
                <a:solidFill>
                  <a:schemeClr val="tx1"/>
                </a:solidFill>
                <a:latin typeface="+mj-lt"/>
              </a:rPr>
              <a:t>verberne </a:t>
            </a:r>
            <a:r>
              <a:rPr lang="da-DK" i="1" dirty="0">
                <a:solidFill>
                  <a:schemeClr val="tx1"/>
                </a:solidFill>
                <a:latin typeface="+mj-lt"/>
              </a:rPr>
              <a:t>at skære, skrælle og hakke. </a:t>
            </a:r>
          </a:p>
        </p:txBody>
      </p:sp>
    </p:spTree>
    <p:extLst>
      <p:ext uri="{BB962C8B-B14F-4D97-AF65-F5344CB8AC3E}">
        <p14:creationId xmlns:p14="http://schemas.microsoft.com/office/powerpoint/2010/main" val="1005119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billede 9"/>
          <p:cNvSpPr>
            <a:spLocks noGrp="1"/>
          </p:cNvSpPr>
          <p:nvPr>
            <p:ph type="pic" sz="quarter" idx="14"/>
          </p:nvPr>
        </p:nvSpPr>
        <p:spPr>
          <a:solidFill>
            <a:schemeClr val="accent5"/>
          </a:solidFill>
        </p:spPr>
      </p:sp>
      <p:sp>
        <p:nvSpPr>
          <p:cNvPr id="8" name="Pladsholder til indhold 7"/>
          <p:cNvSpPr>
            <a:spLocks noGrp="1"/>
          </p:cNvSpPr>
          <p:nvPr>
            <p:ph idx="1"/>
          </p:nvPr>
        </p:nvSpPr>
        <p:spPr>
          <a:xfrm>
            <a:off x="858982" y="1523999"/>
            <a:ext cx="7509163" cy="4391892"/>
          </a:xfrm>
        </p:spPr>
        <p:txBody>
          <a:bodyPr/>
          <a:lstStyle/>
          <a:p>
            <a:r>
              <a:rPr lang="da-DK" sz="1800" dirty="0" smtClean="0">
                <a:solidFill>
                  <a:schemeClr val="tx1"/>
                </a:solidFill>
                <a:latin typeface="+mj-lt"/>
              </a:rPr>
              <a:t>Nogle lærere foretrækker at benytte sig af gæstelærere, når de skal have en særlig viden eller pointe serveret…</a:t>
            </a: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pPr algn="r"/>
            <a:endParaRPr lang="da-DK" dirty="0" smtClean="0">
              <a:solidFill>
                <a:schemeClr val="tx1"/>
              </a:solidFill>
              <a:latin typeface="+mj-lt"/>
            </a:endParaRPr>
          </a:p>
          <a:p>
            <a:pPr algn="r"/>
            <a:r>
              <a:rPr lang="da-DK" dirty="0" smtClean="0">
                <a:solidFill>
                  <a:schemeClr val="tx1"/>
                </a:solidFill>
                <a:latin typeface="+mj-lt"/>
              </a:rPr>
              <a:t>….hvad foretrækker du?</a:t>
            </a:r>
            <a:endParaRPr lang="da-DK" dirty="0">
              <a:solidFill>
                <a:schemeClr val="tx1"/>
              </a:solidFill>
              <a:latin typeface="+mj-lt"/>
            </a:endParaRPr>
          </a:p>
        </p:txBody>
      </p:sp>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23</a:t>
            </a:fld>
            <a:endParaRPr lang="da-DK"/>
          </a:p>
        </p:txBody>
      </p:sp>
      <p:sp>
        <p:nvSpPr>
          <p:cNvPr id="9" name="Pladsholder til tekst 8"/>
          <p:cNvSpPr>
            <a:spLocks noGrp="1"/>
          </p:cNvSpPr>
          <p:nvPr>
            <p:ph type="body" sz="quarter" idx="13"/>
          </p:nvPr>
        </p:nvSpPr>
        <p:spPr>
          <a:solidFill>
            <a:srgbClr val="3F9599"/>
          </a:solidFill>
        </p:spPr>
        <p:txBody>
          <a:bodyPr/>
          <a:lstStyle/>
          <a:p>
            <a:endParaRPr lang="da-DK" dirty="0"/>
          </a:p>
        </p:txBody>
      </p:sp>
      <p:sp>
        <p:nvSpPr>
          <p:cNvPr id="7" name="Titel 6"/>
          <p:cNvSpPr>
            <a:spLocks noGrp="1"/>
          </p:cNvSpPr>
          <p:nvPr>
            <p:ph type="title"/>
          </p:nvPr>
        </p:nvSpPr>
        <p:spPr/>
        <p:txBody>
          <a:bodyPr/>
          <a:lstStyle/>
          <a:p>
            <a:r>
              <a:rPr lang="da-DK" dirty="0" smtClean="0">
                <a:solidFill>
                  <a:schemeClr val="tx1"/>
                </a:solidFill>
              </a:rPr>
              <a:t>Lærernes perspektiv (XIII)</a:t>
            </a:r>
            <a:endParaRPr lang="da-DK" dirty="0">
              <a:solidFill>
                <a:schemeClr val="tx1"/>
              </a:solidFill>
            </a:endParaRPr>
          </a:p>
        </p:txBody>
      </p:sp>
      <p:sp>
        <p:nvSpPr>
          <p:cNvPr id="5" name="Afrundet rektangulær billedforklaring 4"/>
          <p:cNvSpPr/>
          <p:nvPr/>
        </p:nvSpPr>
        <p:spPr>
          <a:xfrm>
            <a:off x="900543" y="2355273"/>
            <a:ext cx="7495312" cy="2743200"/>
          </a:xfrm>
          <a:prstGeom prst="wedgeRoundRectCallo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i="1" dirty="0" smtClean="0">
                <a:solidFill>
                  <a:schemeClr val="tx1"/>
                </a:solidFill>
                <a:latin typeface="+mj-lt"/>
              </a:rPr>
              <a:t>Jeg har en udenlandsk </a:t>
            </a:r>
            <a:r>
              <a:rPr lang="da-DK" i="1" dirty="0">
                <a:solidFill>
                  <a:schemeClr val="tx1"/>
                </a:solidFill>
                <a:latin typeface="+mj-lt"/>
              </a:rPr>
              <a:t>svigerinde, som er i gang med en </a:t>
            </a:r>
            <a:r>
              <a:rPr lang="da-DK" i="1" dirty="0" smtClean="0">
                <a:solidFill>
                  <a:schemeClr val="tx1"/>
                </a:solidFill>
                <a:latin typeface="+mj-lt"/>
              </a:rPr>
              <a:t>SOSU-uddannelse </a:t>
            </a:r>
            <a:r>
              <a:rPr lang="da-DK" i="1" dirty="0">
                <a:solidFill>
                  <a:schemeClr val="tx1"/>
                </a:solidFill>
                <a:latin typeface="+mj-lt"/>
              </a:rPr>
              <a:t>nu, og hun har været </a:t>
            </a:r>
            <a:r>
              <a:rPr lang="da-DK" i="1" dirty="0" smtClean="0">
                <a:solidFill>
                  <a:schemeClr val="tx1"/>
                </a:solidFill>
                <a:latin typeface="+mj-lt"/>
              </a:rPr>
              <a:t>og </a:t>
            </a:r>
            <a:r>
              <a:rPr lang="da-DK" i="1" dirty="0">
                <a:solidFill>
                  <a:schemeClr val="tx1"/>
                </a:solidFill>
                <a:latin typeface="+mj-lt"/>
              </a:rPr>
              <a:t>fortælle </a:t>
            </a:r>
            <a:r>
              <a:rPr lang="da-DK" i="1" dirty="0" smtClean="0">
                <a:solidFill>
                  <a:schemeClr val="tx1"/>
                </a:solidFill>
                <a:latin typeface="+mj-lt"/>
              </a:rPr>
              <a:t>om</a:t>
            </a:r>
            <a:r>
              <a:rPr lang="da-DK" i="1" dirty="0">
                <a:solidFill>
                  <a:schemeClr val="tx1"/>
                </a:solidFill>
                <a:latin typeface="+mj-lt"/>
              </a:rPr>
              <a:t>, hvordan det var at gå på </a:t>
            </a:r>
            <a:r>
              <a:rPr lang="da-DK" i="1" dirty="0" smtClean="0">
                <a:solidFill>
                  <a:schemeClr val="tx1"/>
                </a:solidFill>
                <a:latin typeface="+mj-lt"/>
              </a:rPr>
              <a:t>VUC. Det </a:t>
            </a:r>
            <a:r>
              <a:rPr lang="da-DK" i="1" dirty="0">
                <a:solidFill>
                  <a:schemeClr val="tx1"/>
                </a:solidFill>
                <a:latin typeface="+mj-lt"/>
              </a:rPr>
              <a:t>var helt anderledes, end hvis jeg havde stået og fortalt om det. Så det giver rigtigt meget </a:t>
            </a:r>
            <a:r>
              <a:rPr lang="da-DK" i="1" dirty="0" smtClean="0">
                <a:solidFill>
                  <a:schemeClr val="tx1"/>
                </a:solidFill>
                <a:latin typeface="+mj-lt"/>
              </a:rPr>
              <a:t>perspektiv! Kursisterne tænker</a:t>
            </a:r>
            <a:r>
              <a:rPr lang="da-DK" i="1" dirty="0">
                <a:solidFill>
                  <a:schemeClr val="tx1"/>
                </a:solidFill>
                <a:latin typeface="+mj-lt"/>
              </a:rPr>
              <a:t>:</a:t>
            </a:r>
            <a:r>
              <a:rPr lang="da-DK" i="1" dirty="0" smtClean="0">
                <a:solidFill>
                  <a:schemeClr val="tx1"/>
                </a:solidFill>
                <a:latin typeface="+mj-lt"/>
              </a:rPr>
              <a:t> ”Hvis </a:t>
            </a:r>
            <a:r>
              <a:rPr lang="da-DK" i="1" dirty="0">
                <a:solidFill>
                  <a:schemeClr val="tx1"/>
                </a:solidFill>
                <a:latin typeface="+mj-lt"/>
              </a:rPr>
              <a:t>hun kan, så kan jeg også</a:t>
            </a:r>
            <a:r>
              <a:rPr lang="da-DK" i="1" dirty="0" smtClean="0">
                <a:solidFill>
                  <a:schemeClr val="tx1"/>
                </a:solidFill>
                <a:latin typeface="+mj-lt"/>
              </a:rPr>
              <a:t>!” De </a:t>
            </a:r>
            <a:r>
              <a:rPr lang="da-DK" i="1" dirty="0">
                <a:solidFill>
                  <a:schemeClr val="tx1"/>
                </a:solidFill>
                <a:latin typeface="+mj-lt"/>
              </a:rPr>
              <a:t>syntes, at det var så dejligt at se </a:t>
            </a:r>
            <a:r>
              <a:rPr lang="da-DK" i="1" dirty="0" smtClean="0">
                <a:solidFill>
                  <a:schemeClr val="tx1"/>
                </a:solidFill>
                <a:latin typeface="+mj-lt"/>
              </a:rPr>
              <a:t>én</a:t>
            </a:r>
            <a:r>
              <a:rPr lang="da-DK" i="1" dirty="0">
                <a:solidFill>
                  <a:schemeClr val="tx1"/>
                </a:solidFill>
                <a:latin typeface="+mj-lt"/>
              </a:rPr>
              <a:t>, </a:t>
            </a:r>
            <a:r>
              <a:rPr lang="da-DK" i="1" dirty="0" smtClean="0">
                <a:solidFill>
                  <a:schemeClr val="tx1"/>
                </a:solidFill>
                <a:latin typeface="+mj-lt"/>
              </a:rPr>
              <a:t>som </a:t>
            </a:r>
            <a:r>
              <a:rPr lang="da-DK" i="1" dirty="0">
                <a:solidFill>
                  <a:schemeClr val="tx1"/>
                </a:solidFill>
                <a:latin typeface="+mj-lt"/>
              </a:rPr>
              <a:t>havde været i deres situation bare nogle år </a:t>
            </a:r>
            <a:r>
              <a:rPr lang="da-DK" i="1" dirty="0" smtClean="0">
                <a:solidFill>
                  <a:schemeClr val="tx1"/>
                </a:solidFill>
                <a:latin typeface="+mj-lt"/>
              </a:rPr>
              <a:t>forinden. Og </a:t>
            </a:r>
            <a:r>
              <a:rPr lang="da-DK" i="1" dirty="0">
                <a:solidFill>
                  <a:schemeClr val="tx1"/>
                </a:solidFill>
                <a:latin typeface="+mj-lt"/>
              </a:rPr>
              <a:t>som ikke snakkede perfekt </a:t>
            </a:r>
            <a:r>
              <a:rPr lang="da-DK" i="1" dirty="0" smtClean="0">
                <a:solidFill>
                  <a:schemeClr val="tx1"/>
                </a:solidFill>
                <a:latin typeface="+mj-lt"/>
              </a:rPr>
              <a:t>dansk, </a:t>
            </a:r>
            <a:r>
              <a:rPr lang="da-DK" i="1" dirty="0">
                <a:solidFill>
                  <a:schemeClr val="tx1"/>
                </a:solidFill>
                <a:latin typeface="+mj-lt"/>
              </a:rPr>
              <a:t>men alligevel havde klaret sig selv og var i gang med en uddannelse. </a:t>
            </a:r>
          </a:p>
        </p:txBody>
      </p:sp>
    </p:spTree>
    <p:extLst>
      <p:ext uri="{BB962C8B-B14F-4D97-AF65-F5344CB8AC3E}">
        <p14:creationId xmlns:p14="http://schemas.microsoft.com/office/powerpoint/2010/main" val="27210987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billede 9"/>
          <p:cNvSpPr>
            <a:spLocks noGrp="1"/>
          </p:cNvSpPr>
          <p:nvPr>
            <p:ph type="pic" sz="quarter" idx="14"/>
          </p:nvPr>
        </p:nvSpPr>
        <p:spPr>
          <a:xfrm>
            <a:off x="0" y="-263236"/>
            <a:ext cx="9144000" cy="6174000"/>
          </a:xfrm>
          <a:solidFill>
            <a:schemeClr val="accent5"/>
          </a:solidFill>
        </p:spPr>
      </p:sp>
      <p:sp>
        <p:nvSpPr>
          <p:cNvPr id="8" name="Pladsholder til indhold 7"/>
          <p:cNvSpPr>
            <a:spLocks noGrp="1"/>
          </p:cNvSpPr>
          <p:nvPr>
            <p:ph idx="1"/>
          </p:nvPr>
        </p:nvSpPr>
        <p:spPr>
          <a:xfrm>
            <a:off x="858982" y="1523999"/>
            <a:ext cx="7509163" cy="4391892"/>
          </a:xfrm>
        </p:spPr>
        <p:txBody>
          <a:bodyPr/>
          <a:lstStyle/>
          <a:p>
            <a:r>
              <a:rPr lang="da-DK" sz="1800" dirty="0" smtClean="0">
                <a:solidFill>
                  <a:schemeClr val="tx1"/>
                </a:solidFill>
                <a:latin typeface="+mj-lt"/>
              </a:rPr>
              <a:t>Nogle lærere foretrækker at lave materiale i samarbejde med kursisterne, som tager afsæt i kursisternes aktuelle sproglige behov…</a:t>
            </a: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endParaRPr lang="da-DK" dirty="0" smtClean="0">
              <a:solidFill>
                <a:schemeClr val="tx1"/>
              </a:solidFill>
              <a:latin typeface="+mj-lt"/>
            </a:endParaRPr>
          </a:p>
          <a:p>
            <a:endParaRPr lang="da-DK" dirty="0">
              <a:solidFill>
                <a:schemeClr val="tx1"/>
              </a:solidFill>
              <a:latin typeface="+mj-lt"/>
            </a:endParaRPr>
          </a:p>
          <a:p>
            <a:pPr algn="r"/>
            <a:endParaRPr lang="da-DK" dirty="0" smtClean="0">
              <a:solidFill>
                <a:schemeClr val="tx1"/>
              </a:solidFill>
              <a:latin typeface="+mj-lt"/>
            </a:endParaRPr>
          </a:p>
          <a:p>
            <a:pPr algn="r"/>
            <a:r>
              <a:rPr lang="da-DK" dirty="0" smtClean="0">
                <a:solidFill>
                  <a:schemeClr val="tx1"/>
                </a:solidFill>
                <a:latin typeface="+mj-lt"/>
              </a:rPr>
              <a:t>….hvad foretrækker du?</a:t>
            </a:r>
            <a:endParaRPr lang="da-DK" dirty="0">
              <a:solidFill>
                <a:schemeClr val="tx1"/>
              </a:solidFill>
              <a:latin typeface="+mj-lt"/>
            </a:endParaRPr>
          </a:p>
        </p:txBody>
      </p:sp>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24</a:t>
            </a:fld>
            <a:endParaRPr lang="da-DK"/>
          </a:p>
        </p:txBody>
      </p:sp>
      <p:sp>
        <p:nvSpPr>
          <p:cNvPr id="9" name="Pladsholder til tekst 8"/>
          <p:cNvSpPr>
            <a:spLocks noGrp="1"/>
          </p:cNvSpPr>
          <p:nvPr>
            <p:ph type="body" sz="quarter" idx="13"/>
          </p:nvPr>
        </p:nvSpPr>
        <p:spPr>
          <a:solidFill>
            <a:srgbClr val="3F9599"/>
          </a:solidFill>
        </p:spPr>
        <p:txBody>
          <a:bodyPr/>
          <a:lstStyle/>
          <a:p>
            <a:endParaRPr lang="da-DK" dirty="0"/>
          </a:p>
        </p:txBody>
      </p:sp>
      <p:sp>
        <p:nvSpPr>
          <p:cNvPr id="7" name="Titel 6"/>
          <p:cNvSpPr>
            <a:spLocks noGrp="1"/>
          </p:cNvSpPr>
          <p:nvPr>
            <p:ph type="title"/>
          </p:nvPr>
        </p:nvSpPr>
        <p:spPr/>
        <p:txBody>
          <a:bodyPr/>
          <a:lstStyle/>
          <a:p>
            <a:r>
              <a:rPr lang="da-DK" dirty="0" smtClean="0">
                <a:solidFill>
                  <a:schemeClr val="tx1"/>
                </a:solidFill>
              </a:rPr>
              <a:t>Lærernes perspektiv (XIV)</a:t>
            </a:r>
            <a:endParaRPr lang="da-DK" dirty="0">
              <a:solidFill>
                <a:schemeClr val="tx1"/>
              </a:solidFill>
            </a:endParaRPr>
          </a:p>
        </p:txBody>
      </p:sp>
      <p:sp>
        <p:nvSpPr>
          <p:cNvPr id="5" name="Afrundet rektangulær billedforklaring 4"/>
          <p:cNvSpPr/>
          <p:nvPr/>
        </p:nvSpPr>
        <p:spPr>
          <a:xfrm>
            <a:off x="900543" y="2216727"/>
            <a:ext cx="7495312" cy="2881746"/>
          </a:xfrm>
          <a:prstGeom prst="wedgeRoundRectCallou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i="1" dirty="0">
                <a:solidFill>
                  <a:schemeClr val="tx1"/>
                </a:solidFill>
                <a:latin typeface="+mj-lt"/>
              </a:rPr>
              <a:t>I starten syntes de nok, det var lidt mærkeligt. Hvorfor giver du os en tom side? Nogle med en anden kulturet baggrund kan godt tænke, det var da en dårlig lærer, hvorfor har hun ikke gjort opgaverne klar? Men jeg synes, jo flere gange de prøver det, jo mere forstår de, hvad det </a:t>
            </a:r>
            <a:r>
              <a:rPr lang="da-DK" i="1" dirty="0" smtClean="0">
                <a:solidFill>
                  <a:schemeClr val="tx1"/>
                </a:solidFill>
                <a:latin typeface="+mj-lt"/>
              </a:rPr>
              <a:t>er, </a:t>
            </a:r>
            <a:r>
              <a:rPr lang="da-DK" i="1" dirty="0">
                <a:solidFill>
                  <a:schemeClr val="tx1"/>
                </a:solidFill>
                <a:latin typeface="+mj-lt"/>
              </a:rPr>
              <a:t>der foregår. Og i starten tror jeg </a:t>
            </a:r>
            <a:r>
              <a:rPr lang="da-DK" i="1" dirty="0" smtClean="0">
                <a:solidFill>
                  <a:schemeClr val="tx1"/>
                </a:solidFill>
                <a:latin typeface="+mj-lt"/>
              </a:rPr>
              <a:t>også, </a:t>
            </a:r>
            <a:r>
              <a:rPr lang="da-DK" i="1" dirty="0">
                <a:solidFill>
                  <a:schemeClr val="tx1"/>
                </a:solidFill>
                <a:latin typeface="+mj-lt"/>
              </a:rPr>
              <a:t>det var angstprovokerende for </a:t>
            </a:r>
            <a:r>
              <a:rPr lang="da-DK" i="1" dirty="0" smtClean="0">
                <a:solidFill>
                  <a:schemeClr val="tx1"/>
                </a:solidFill>
                <a:latin typeface="+mj-lt"/>
              </a:rPr>
              <a:t>dem, </a:t>
            </a:r>
            <a:r>
              <a:rPr lang="da-DK" i="1" dirty="0">
                <a:solidFill>
                  <a:schemeClr val="tx1"/>
                </a:solidFill>
                <a:latin typeface="+mj-lt"/>
              </a:rPr>
              <a:t>at de skulle skrive i et </a:t>
            </a:r>
            <a:r>
              <a:rPr lang="da-DK" i="1" dirty="0" smtClean="0">
                <a:solidFill>
                  <a:schemeClr val="tx1"/>
                </a:solidFill>
                <a:latin typeface="+mj-lt"/>
              </a:rPr>
              <a:t>web-dokument, </a:t>
            </a:r>
            <a:r>
              <a:rPr lang="da-DK" i="1" dirty="0">
                <a:solidFill>
                  <a:schemeClr val="tx1"/>
                </a:solidFill>
                <a:latin typeface="+mj-lt"/>
              </a:rPr>
              <a:t>som alle andre kunne se. Hvad hvis de lavede fejl … men altså, der er nok </a:t>
            </a:r>
            <a:r>
              <a:rPr lang="da-DK" i="1" dirty="0" smtClean="0">
                <a:solidFill>
                  <a:schemeClr val="tx1"/>
                </a:solidFill>
                <a:latin typeface="+mj-lt"/>
              </a:rPr>
              <a:t>nogle, </a:t>
            </a:r>
            <a:r>
              <a:rPr lang="da-DK" i="1" dirty="0">
                <a:solidFill>
                  <a:schemeClr val="tx1"/>
                </a:solidFill>
                <a:latin typeface="+mj-lt"/>
              </a:rPr>
              <a:t>der stadigvæk synes, det er mærkeligt, men jeg </a:t>
            </a:r>
            <a:r>
              <a:rPr lang="da-DK" i="1" dirty="0" smtClean="0">
                <a:solidFill>
                  <a:schemeClr val="tx1"/>
                </a:solidFill>
                <a:latin typeface="+mj-lt"/>
              </a:rPr>
              <a:t>tror, </a:t>
            </a:r>
            <a:r>
              <a:rPr lang="da-DK" i="1" dirty="0">
                <a:solidFill>
                  <a:schemeClr val="tx1"/>
                </a:solidFill>
                <a:latin typeface="+mj-lt"/>
              </a:rPr>
              <a:t>de fleste har vænnet sig til det. </a:t>
            </a:r>
          </a:p>
        </p:txBody>
      </p:sp>
    </p:spTree>
    <p:extLst>
      <p:ext uri="{BB962C8B-B14F-4D97-AF65-F5344CB8AC3E}">
        <p14:creationId xmlns:p14="http://schemas.microsoft.com/office/powerpoint/2010/main" val="28235659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0" y="1256"/>
            <a:ext cx="9144000" cy="6096000"/>
          </a:xfrm>
        </p:spPr>
      </p:pic>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25</a:t>
            </a:fld>
            <a:endParaRPr lang="da-DK"/>
          </a:p>
        </p:txBody>
      </p:sp>
      <p:sp>
        <p:nvSpPr>
          <p:cNvPr id="8" name="Pladsholder til tekst 7"/>
          <p:cNvSpPr>
            <a:spLocks noGrp="1"/>
          </p:cNvSpPr>
          <p:nvPr>
            <p:ph type="body" sz="quarter" idx="16"/>
          </p:nvPr>
        </p:nvSpPr>
        <p:spPr>
          <a:xfrm>
            <a:off x="1620983" y="166255"/>
            <a:ext cx="7523018" cy="1094509"/>
          </a:xfrm>
          <a:solidFill>
            <a:schemeClr val="tx2">
              <a:alpha val="85000"/>
            </a:schemeClr>
          </a:solidFill>
        </p:spPr>
        <p:txBody>
          <a:bodyPr/>
          <a:lstStyle/>
          <a:p>
            <a:r>
              <a:rPr lang="da-DK" sz="2000" dirty="0">
                <a:latin typeface="+mj-lt"/>
              </a:rPr>
              <a:t>Hvordan </a:t>
            </a:r>
            <a:r>
              <a:rPr lang="da-DK" sz="2000" dirty="0" smtClean="0">
                <a:latin typeface="+mj-lt"/>
              </a:rPr>
              <a:t>tilrettelægger du og dine kolleger undervisningen </a:t>
            </a:r>
            <a:r>
              <a:rPr lang="da-DK" sz="2000" dirty="0" err="1" smtClean="0">
                <a:latin typeface="+mj-lt"/>
              </a:rPr>
              <a:t>mhp</a:t>
            </a:r>
            <a:r>
              <a:rPr lang="da-DK" sz="2000" dirty="0" smtClean="0">
                <a:latin typeface="+mj-lt"/>
              </a:rPr>
              <a:t>. på orienteringen mod</a:t>
            </a:r>
            <a:r>
              <a:rPr lang="da-DK" dirty="0">
                <a:latin typeface="+mj-lt"/>
              </a:rPr>
              <a:t> </a:t>
            </a:r>
            <a:r>
              <a:rPr lang="da-DK" sz="2000" dirty="0" smtClean="0">
                <a:latin typeface="+mj-lt"/>
              </a:rPr>
              <a:t>de </a:t>
            </a:r>
            <a:r>
              <a:rPr lang="da-DK" sz="2000" dirty="0" err="1" smtClean="0">
                <a:latin typeface="+mj-lt"/>
              </a:rPr>
              <a:t>integrative</a:t>
            </a:r>
            <a:r>
              <a:rPr lang="da-DK" sz="2000" dirty="0" smtClean="0">
                <a:latin typeface="+mj-lt"/>
              </a:rPr>
              <a:t> mål?</a:t>
            </a:r>
          </a:p>
        </p:txBody>
      </p:sp>
      <p:sp>
        <p:nvSpPr>
          <p:cNvPr id="9" name="Tekstboks 8"/>
          <p:cNvSpPr txBox="1"/>
          <p:nvPr/>
        </p:nvSpPr>
        <p:spPr>
          <a:xfrm>
            <a:off x="720438" y="3620272"/>
            <a:ext cx="8423562" cy="2308324"/>
          </a:xfrm>
          <a:prstGeom prst="rect">
            <a:avLst/>
          </a:prstGeom>
          <a:solidFill>
            <a:schemeClr val="tx2">
              <a:alpha val="85000"/>
            </a:schemeClr>
          </a:solidFill>
        </p:spPr>
        <p:txBody>
          <a:bodyPr wrap="square" rtlCol="0">
            <a:spAutoFit/>
          </a:bodyPr>
          <a:lstStyle/>
          <a:p>
            <a:endParaRPr lang="da-DK" dirty="0" smtClean="0">
              <a:solidFill>
                <a:schemeClr val="bg1"/>
              </a:solidFill>
              <a:latin typeface="+mj-lt"/>
            </a:endParaRPr>
          </a:p>
          <a:p>
            <a:endParaRPr lang="da-DK" dirty="0">
              <a:solidFill>
                <a:schemeClr val="bg1"/>
              </a:solidFill>
              <a:latin typeface="+mj-lt"/>
            </a:endParaRPr>
          </a:p>
          <a:p>
            <a:endParaRPr lang="da-DK" dirty="0" smtClean="0">
              <a:solidFill>
                <a:schemeClr val="bg1"/>
              </a:solidFill>
              <a:latin typeface="+mj-lt"/>
            </a:endParaRPr>
          </a:p>
          <a:p>
            <a:endParaRPr lang="da-DK" dirty="0">
              <a:solidFill>
                <a:schemeClr val="bg1"/>
              </a:solidFill>
              <a:latin typeface="+mj-lt"/>
            </a:endParaRPr>
          </a:p>
          <a:p>
            <a:endParaRPr lang="da-DK" dirty="0" smtClean="0">
              <a:solidFill>
                <a:schemeClr val="bg1"/>
              </a:solidFill>
              <a:latin typeface="+mj-lt"/>
            </a:endParaRPr>
          </a:p>
          <a:p>
            <a:endParaRPr lang="da-DK" dirty="0">
              <a:solidFill>
                <a:schemeClr val="bg1"/>
              </a:solidFill>
              <a:latin typeface="+mj-lt"/>
            </a:endParaRPr>
          </a:p>
          <a:p>
            <a:endParaRPr lang="da-DK" dirty="0" smtClean="0">
              <a:solidFill>
                <a:schemeClr val="bg1"/>
              </a:solidFill>
              <a:latin typeface="+mj-lt"/>
            </a:endParaRPr>
          </a:p>
          <a:p>
            <a:endParaRPr lang="da-DK" dirty="0" smtClean="0">
              <a:solidFill>
                <a:schemeClr val="bg1"/>
              </a:solidFill>
              <a:latin typeface="+mj-lt"/>
            </a:endParaRPr>
          </a:p>
        </p:txBody>
      </p:sp>
      <p:sp>
        <p:nvSpPr>
          <p:cNvPr id="11" name="Tekstboks 10"/>
          <p:cNvSpPr txBox="1"/>
          <p:nvPr/>
        </p:nvSpPr>
        <p:spPr>
          <a:xfrm>
            <a:off x="955963" y="3758771"/>
            <a:ext cx="7952509" cy="2031325"/>
          </a:xfrm>
          <a:prstGeom prst="rect">
            <a:avLst/>
          </a:prstGeom>
          <a:noFill/>
        </p:spPr>
        <p:txBody>
          <a:bodyPr wrap="square" rtlCol="0">
            <a:spAutoFit/>
          </a:bodyPr>
          <a:lstStyle/>
          <a:p>
            <a:pPr marL="285750" indent="-285750">
              <a:buFont typeface="Arial" panose="020B0604020202020204" pitchFamily="34" charset="0"/>
              <a:buChar char="•"/>
            </a:pPr>
            <a:r>
              <a:rPr lang="da-DK" dirty="0">
                <a:solidFill>
                  <a:schemeClr val="bg1"/>
                </a:solidFill>
                <a:latin typeface="+mj-lt"/>
              </a:rPr>
              <a:t>Hvilke materialepræferencer har du? Og dine kolleger?</a:t>
            </a:r>
          </a:p>
          <a:p>
            <a:pPr marL="285750" indent="-285750">
              <a:buFont typeface="Arial" panose="020B0604020202020204" pitchFamily="34" charset="0"/>
              <a:buChar char="•"/>
            </a:pPr>
            <a:r>
              <a:rPr lang="da-DK" dirty="0">
                <a:solidFill>
                  <a:schemeClr val="bg1"/>
                </a:solidFill>
                <a:latin typeface="+mj-lt"/>
              </a:rPr>
              <a:t>Hvornår kan man bruge reelle problematikker </a:t>
            </a:r>
            <a:r>
              <a:rPr lang="da-DK" dirty="0" err="1" smtClean="0">
                <a:solidFill>
                  <a:schemeClr val="bg1"/>
                </a:solidFill>
                <a:latin typeface="+mj-lt"/>
              </a:rPr>
              <a:t>ifm</a:t>
            </a:r>
            <a:r>
              <a:rPr lang="da-DK" dirty="0" smtClean="0">
                <a:solidFill>
                  <a:schemeClr val="bg1"/>
                </a:solidFill>
                <a:latin typeface="+mj-lt"/>
              </a:rPr>
              <a:t>. øvelser </a:t>
            </a:r>
            <a:r>
              <a:rPr lang="da-DK" dirty="0">
                <a:solidFill>
                  <a:schemeClr val="bg1"/>
                </a:solidFill>
                <a:latin typeface="+mj-lt"/>
              </a:rPr>
              <a:t>og </a:t>
            </a:r>
            <a:r>
              <a:rPr lang="da-DK" dirty="0" smtClean="0">
                <a:solidFill>
                  <a:schemeClr val="bg1"/>
                </a:solidFill>
                <a:latin typeface="+mj-lt"/>
              </a:rPr>
              <a:t>opgaver?</a:t>
            </a:r>
          </a:p>
          <a:p>
            <a:pPr marL="285750" indent="-285750">
              <a:buFont typeface="Arial" panose="020B0604020202020204" pitchFamily="34" charset="0"/>
              <a:buChar char="•"/>
            </a:pPr>
            <a:r>
              <a:rPr lang="da-DK" dirty="0">
                <a:solidFill>
                  <a:schemeClr val="bg1"/>
                </a:solidFill>
                <a:latin typeface="+mj-lt"/>
              </a:rPr>
              <a:t>H</a:t>
            </a:r>
            <a:r>
              <a:rPr lang="da-DK" dirty="0" smtClean="0">
                <a:solidFill>
                  <a:schemeClr val="bg1"/>
                </a:solidFill>
                <a:latin typeface="+mj-lt"/>
              </a:rPr>
              <a:t>vad er udfordringerne med de autentiske materialer?</a:t>
            </a:r>
            <a:endParaRPr lang="da-DK" dirty="0">
              <a:solidFill>
                <a:schemeClr val="bg1"/>
              </a:solidFill>
              <a:latin typeface="+mj-lt"/>
            </a:endParaRPr>
          </a:p>
          <a:p>
            <a:pPr marL="285750" indent="-285750">
              <a:buFont typeface="Arial" panose="020B0604020202020204" pitchFamily="34" charset="0"/>
              <a:buChar char="•"/>
            </a:pPr>
            <a:r>
              <a:rPr lang="da-DK" dirty="0">
                <a:solidFill>
                  <a:schemeClr val="bg1"/>
                </a:solidFill>
                <a:latin typeface="+mj-lt"/>
              </a:rPr>
              <a:t>Hvornår kan man inddrage kursisternes egne erfaringer (om uddannelse og arbejde</a:t>
            </a:r>
            <a:r>
              <a:rPr lang="da-DK" dirty="0" smtClean="0">
                <a:solidFill>
                  <a:schemeClr val="bg1"/>
                </a:solidFill>
                <a:latin typeface="+mj-lt"/>
              </a:rPr>
              <a:t>)? Hvornår kan man ikke?</a:t>
            </a:r>
          </a:p>
          <a:p>
            <a:pPr marL="285750" indent="-285750">
              <a:buFont typeface="Arial" panose="020B0604020202020204" pitchFamily="34" charset="0"/>
              <a:buChar char="•"/>
            </a:pPr>
            <a:r>
              <a:rPr lang="da-DK" dirty="0" smtClean="0">
                <a:solidFill>
                  <a:schemeClr val="bg1"/>
                </a:solidFill>
                <a:latin typeface="+mj-lt"/>
              </a:rPr>
              <a:t>Tilfører brugen af ekskursioner og gæstelærere noget til din undervisning? Hvorfor/Hvorfor ikke?</a:t>
            </a:r>
            <a:endParaRPr lang="da-DK" dirty="0">
              <a:solidFill>
                <a:schemeClr val="bg1"/>
              </a:solidFill>
              <a:latin typeface="+mj-lt"/>
            </a:endParaRPr>
          </a:p>
        </p:txBody>
      </p:sp>
    </p:spTree>
    <p:extLst>
      <p:ext uri="{BB962C8B-B14F-4D97-AF65-F5344CB8AC3E}">
        <p14:creationId xmlns:p14="http://schemas.microsoft.com/office/powerpoint/2010/main" val="17510165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dsholder til billede 1"/>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624" r="624"/>
          <a:stretch>
            <a:fillRect/>
          </a:stretch>
        </p:blipFill>
        <p:spPr>
          <a:xfrm>
            <a:off x="0" y="0"/>
            <a:ext cx="9144000" cy="6174000"/>
          </a:xfrm>
          <a:solidFill>
            <a:schemeClr val="bg1"/>
          </a:solidFill>
        </p:spPr>
      </p:pic>
      <p:sp>
        <p:nvSpPr>
          <p:cNvPr id="3" name="Pladsholder til sidefod 2"/>
          <p:cNvSpPr>
            <a:spLocks noGrp="1"/>
          </p:cNvSpPr>
          <p:nvPr>
            <p:ph type="ftr" sz="quarter" idx="11"/>
          </p:nvPr>
        </p:nvSpPr>
        <p:spPr/>
        <p:txBody>
          <a:bodyPr/>
          <a:lstStyle/>
          <a:p>
            <a:endParaRPr lang="da-DK" dirty="0"/>
          </a:p>
        </p:txBody>
      </p:sp>
      <p:sp>
        <p:nvSpPr>
          <p:cNvPr id="4" name="Pladsholder til diasnummer 3"/>
          <p:cNvSpPr>
            <a:spLocks noGrp="1"/>
          </p:cNvSpPr>
          <p:nvPr>
            <p:ph type="sldNum" sz="quarter" idx="12"/>
          </p:nvPr>
        </p:nvSpPr>
        <p:spPr/>
        <p:txBody>
          <a:bodyPr/>
          <a:lstStyle/>
          <a:p>
            <a:fld id="{61A7DA12-F1F9-43F2-A12A-1E9EF0E92BD7}" type="slidenum">
              <a:rPr lang="da-DK" smtClean="0"/>
              <a:t>26</a:t>
            </a:fld>
            <a:endParaRPr lang="da-DK"/>
          </a:p>
        </p:txBody>
      </p:sp>
      <p:sp>
        <p:nvSpPr>
          <p:cNvPr id="9" name="Pladsholder til tekst 8"/>
          <p:cNvSpPr>
            <a:spLocks noGrp="1"/>
          </p:cNvSpPr>
          <p:nvPr>
            <p:ph type="body" sz="quarter" idx="13"/>
          </p:nvPr>
        </p:nvSpPr>
        <p:spPr>
          <a:solidFill>
            <a:srgbClr val="3F9599">
              <a:alpha val="56000"/>
            </a:srgbClr>
          </a:solidFill>
        </p:spPr>
        <p:txBody>
          <a:bodyPr/>
          <a:lstStyle/>
          <a:p>
            <a:endParaRPr lang="da-DK" dirty="0"/>
          </a:p>
        </p:txBody>
      </p:sp>
      <p:sp>
        <p:nvSpPr>
          <p:cNvPr id="7" name="Titel 6"/>
          <p:cNvSpPr>
            <a:spLocks noGrp="1"/>
          </p:cNvSpPr>
          <p:nvPr>
            <p:ph type="title"/>
          </p:nvPr>
        </p:nvSpPr>
        <p:spPr>
          <a:xfrm>
            <a:off x="6664036" y="1524042"/>
            <a:ext cx="2479964" cy="3152990"/>
          </a:xfrm>
          <a:solidFill>
            <a:srgbClr val="008080">
              <a:alpha val="85000"/>
            </a:srgbClr>
          </a:solidFill>
        </p:spPr>
        <p:txBody>
          <a:bodyPr/>
          <a:lstStyle/>
          <a:p>
            <a:r>
              <a:rPr lang="da-DK" sz="2400" dirty="0"/>
              <a:t/>
            </a:r>
            <a:br>
              <a:rPr lang="da-DK" sz="2400" dirty="0"/>
            </a:br>
            <a:r>
              <a:rPr lang="da-DK" sz="2400" dirty="0"/>
              <a:t/>
            </a:r>
            <a:br>
              <a:rPr lang="da-DK" sz="2400" dirty="0"/>
            </a:br>
            <a:endParaRPr lang="da-DK" sz="2400" dirty="0"/>
          </a:p>
        </p:txBody>
      </p:sp>
      <p:sp>
        <p:nvSpPr>
          <p:cNvPr id="11" name="Tekstboks 10"/>
          <p:cNvSpPr txBox="1"/>
          <p:nvPr/>
        </p:nvSpPr>
        <p:spPr>
          <a:xfrm>
            <a:off x="9254836" y="2272145"/>
            <a:ext cx="184731" cy="369332"/>
          </a:xfrm>
          <a:prstGeom prst="rect">
            <a:avLst/>
          </a:prstGeom>
          <a:noFill/>
        </p:spPr>
        <p:txBody>
          <a:bodyPr wrap="none" rtlCol="0">
            <a:spAutoFit/>
          </a:bodyPr>
          <a:lstStyle/>
          <a:p>
            <a:endParaRPr lang="da-DK" dirty="0"/>
          </a:p>
        </p:txBody>
      </p:sp>
      <p:sp>
        <p:nvSpPr>
          <p:cNvPr id="13" name="Tekstboks 12"/>
          <p:cNvSpPr txBox="1"/>
          <p:nvPr/>
        </p:nvSpPr>
        <p:spPr>
          <a:xfrm>
            <a:off x="-2" y="1524041"/>
            <a:ext cx="2923310" cy="3152991"/>
          </a:xfrm>
          <a:custGeom>
            <a:avLst/>
            <a:gdLst>
              <a:gd name="connsiteX0" fmla="*/ 0 w 2881745"/>
              <a:gd name="connsiteY0" fmla="*/ 0 h 3693319"/>
              <a:gd name="connsiteX1" fmla="*/ 2881745 w 2881745"/>
              <a:gd name="connsiteY1" fmla="*/ 0 h 3693319"/>
              <a:gd name="connsiteX2" fmla="*/ 2881745 w 2881745"/>
              <a:gd name="connsiteY2" fmla="*/ 3693319 h 3693319"/>
              <a:gd name="connsiteX3" fmla="*/ 0 w 2881745"/>
              <a:gd name="connsiteY3" fmla="*/ 3693319 h 3693319"/>
              <a:gd name="connsiteX4" fmla="*/ 0 w 2881745"/>
              <a:gd name="connsiteY4" fmla="*/ 0 h 3693319"/>
              <a:gd name="connsiteX0" fmla="*/ 0 w 2881745"/>
              <a:gd name="connsiteY0" fmla="*/ 0 h 3693319"/>
              <a:gd name="connsiteX1" fmla="*/ 2881745 w 2881745"/>
              <a:gd name="connsiteY1" fmla="*/ 0 h 3693319"/>
              <a:gd name="connsiteX2" fmla="*/ 2854036 w 2881745"/>
              <a:gd name="connsiteY2" fmla="*/ 3249973 h 3693319"/>
              <a:gd name="connsiteX3" fmla="*/ 0 w 2881745"/>
              <a:gd name="connsiteY3" fmla="*/ 3693319 h 3693319"/>
              <a:gd name="connsiteX4" fmla="*/ 0 w 2881745"/>
              <a:gd name="connsiteY4" fmla="*/ 0 h 3693319"/>
              <a:gd name="connsiteX0" fmla="*/ 0 w 2881745"/>
              <a:gd name="connsiteY0" fmla="*/ 0 h 3693319"/>
              <a:gd name="connsiteX1" fmla="*/ 2881745 w 2881745"/>
              <a:gd name="connsiteY1" fmla="*/ 0 h 3693319"/>
              <a:gd name="connsiteX2" fmla="*/ 2854036 w 2881745"/>
              <a:gd name="connsiteY2" fmla="*/ 2612664 h 3693319"/>
              <a:gd name="connsiteX3" fmla="*/ 0 w 2881745"/>
              <a:gd name="connsiteY3" fmla="*/ 3693319 h 3693319"/>
              <a:gd name="connsiteX4" fmla="*/ 0 w 2881745"/>
              <a:gd name="connsiteY4" fmla="*/ 0 h 3693319"/>
              <a:gd name="connsiteX0" fmla="*/ 0 w 2881745"/>
              <a:gd name="connsiteY0" fmla="*/ 0 h 2640373"/>
              <a:gd name="connsiteX1" fmla="*/ 2881745 w 2881745"/>
              <a:gd name="connsiteY1" fmla="*/ 0 h 2640373"/>
              <a:gd name="connsiteX2" fmla="*/ 2854036 w 2881745"/>
              <a:gd name="connsiteY2" fmla="*/ 2612664 h 2640373"/>
              <a:gd name="connsiteX3" fmla="*/ 41563 w 2881745"/>
              <a:gd name="connsiteY3" fmla="*/ 2640373 h 2640373"/>
              <a:gd name="connsiteX4" fmla="*/ 0 w 2881745"/>
              <a:gd name="connsiteY4" fmla="*/ 0 h 2640373"/>
              <a:gd name="connsiteX0" fmla="*/ 0 w 2937163"/>
              <a:gd name="connsiteY0" fmla="*/ 0 h 2640373"/>
              <a:gd name="connsiteX1" fmla="*/ 2881745 w 2937163"/>
              <a:gd name="connsiteY1" fmla="*/ 0 h 2640373"/>
              <a:gd name="connsiteX2" fmla="*/ 2937163 w 2937163"/>
              <a:gd name="connsiteY2" fmla="*/ 2612664 h 2640373"/>
              <a:gd name="connsiteX3" fmla="*/ 41563 w 2937163"/>
              <a:gd name="connsiteY3" fmla="*/ 2640373 h 2640373"/>
              <a:gd name="connsiteX4" fmla="*/ 0 w 2937163"/>
              <a:gd name="connsiteY4" fmla="*/ 0 h 2640373"/>
              <a:gd name="connsiteX0" fmla="*/ 1 w 2937164"/>
              <a:gd name="connsiteY0" fmla="*/ 0 h 2640373"/>
              <a:gd name="connsiteX1" fmla="*/ 2881746 w 2937164"/>
              <a:gd name="connsiteY1" fmla="*/ 0 h 2640373"/>
              <a:gd name="connsiteX2" fmla="*/ 2937164 w 2937164"/>
              <a:gd name="connsiteY2" fmla="*/ 2612664 h 2640373"/>
              <a:gd name="connsiteX3" fmla="*/ 0 w 2937164"/>
              <a:gd name="connsiteY3" fmla="*/ 2640373 h 2640373"/>
              <a:gd name="connsiteX4" fmla="*/ 1 w 2937164"/>
              <a:gd name="connsiteY4" fmla="*/ 0 h 2640373"/>
              <a:gd name="connsiteX0" fmla="*/ 1 w 2937164"/>
              <a:gd name="connsiteY0" fmla="*/ 0 h 3152991"/>
              <a:gd name="connsiteX1" fmla="*/ 2881746 w 2937164"/>
              <a:gd name="connsiteY1" fmla="*/ 0 h 3152991"/>
              <a:gd name="connsiteX2" fmla="*/ 2937164 w 2937164"/>
              <a:gd name="connsiteY2" fmla="*/ 2612664 h 3152991"/>
              <a:gd name="connsiteX3" fmla="*/ 0 w 2937164"/>
              <a:gd name="connsiteY3" fmla="*/ 3152991 h 3152991"/>
              <a:gd name="connsiteX4" fmla="*/ 1 w 2937164"/>
              <a:gd name="connsiteY4" fmla="*/ 0 h 3152991"/>
              <a:gd name="connsiteX0" fmla="*/ 1 w 2923310"/>
              <a:gd name="connsiteY0" fmla="*/ 0 h 3152991"/>
              <a:gd name="connsiteX1" fmla="*/ 2881746 w 2923310"/>
              <a:gd name="connsiteY1" fmla="*/ 0 h 3152991"/>
              <a:gd name="connsiteX2" fmla="*/ 2923310 w 2923310"/>
              <a:gd name="connsiteY2" fmla="*/ 3111428 h 3152991"/>
              <a:gd name="connsiteX3" fmla="*/ 0 w 2923310"/>
              <a:gd name="connsiteY3" fmla="*/ 3152991 h 3152991"/>
              <a:gd name="connsiteX4" fmla="*/ 1 w 2923310"/>
              <a:gd name="connsiteY4" fmla="*/ 0 h 3152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10" h="3152991">
                <a:moveTo>
                  <a:pt x="1" y="0"/>
                </a:moveTo>
                <a:lnTo>
                  <a:pt x="2881746" y="0"/>
                </a:lnTo>
                <a:lnTo>
                  <a:pt x="2923310" y="3111428"/>
                </a:lnTo>
                <a:lnTo>
                  <a:pt x="0" y="3152991"/>
                </a:lnTo>
                <a:cubicBezTo>
                  <a:pt x="0" y="2272867"/>
                  <a:pt x="1" y="880124"/>
                  <a:pt x="1" y="0"/>
                </a:cubicBezTo>
                <a:close/>
              </a:path>
            </a:pathLst>
          </a:custGeom>
          <a:solidFill>
            <a:srgbClr val="008080">
              <a:alpha val="85000"/>
            </a:srgbClr>
          </a:solidFill>
        </p:spPr>
        <p:txBody>
          <a:bodyPr wrap="square" rtlCol="0">
            <a:spAutoFit/>
          </a:bodyPr>
          <a:lstStyle/>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endParaRPr lang="da-DK" dirty="0"/>
          </a:p>
          <a:p>
            <a:endParaRPr lang="da-DK" dirty="0" smtClean="0"/>
          </a:p>
          <a:p>
            <a:endParaRPr lang="da-DK" dirty="0"/>
          </a:p>
          <a:p>
            <a:endParaRPr lang="da-DK" dirty="0"/>
          </a:p>
        </p:txBody>
      </p:sp>
      <p:sp>
        <p:nvSpPr>
          <p:cNvPr id="12" name="Tekstboks 11"/>
          <p:cNvSpPr txBox="1"/>
          <p:nvPr/>
        </p:nvSpPr>
        <p:spPr>
          <a:xfrm>
            <a:off x="193964" y="2105749"/>
            <a:ext cx="2576946" cy="2431435"/>
          </a:xfrm>
          <a:prstGeom prst="rect">
            <a:avLst/>
          </a:prstGeom>
          <a:noFill/>
        </p:spPr>
        <p:txBody>
          <a:bodyPr wrap="square" rtlCol="0">
            <a:spAutoFit/>
          </a:bodyPr>
          <a:lstStyle/>
          <a:p>
            <a:r>
              <a:rPr lang="da-DK" sz="1200" dirty="0">
                <a:solidFill>
                  <a:schemeClr val="bg1"/>
                </a:solidFill>
                <a:latin typeface="+mj-lt"/>
              </a:rPr>
              <a:t>Undersøgelsen </a:t>
            </a:r>
            <a:r>
              <a:rPr lang="da-DK" sz="1200" dirty="0" smtClean="0">
                <a:solidFill>
                  <a:schemeClr val="bg1"/>
                </a:solidFill>
                <a:latin typeface="+mj-lt"/>
              </a:rPr>
              <a:t>peger på , at</a:t>
            </a:r>
            <a:r>
              <a:rPr lang="da-DK" sz="1200" dirty="0">
                <a:solidFill>
                  <a:schemeClr val="bg1"/>
                </a:solidFill>
                <a:latin typeface="+mj-lt"/>
              </a:rPr>
              <a:t>:</a:t>
            </a:r>
          </a:p>
          <a:p>
            <a:r>
              <a:rPr lang="da-DK" sz="2000" dirty="0">
                <a:solidFill>
                  <a:schemeClr val="bg1"/>
                </a:solidFill>
                <a:latin typeface="+mj-lt"/>
              </a:rPr>
              <a:t>Lærerne savner en tydeligere understøttelse af og retning for arbejdet med de </a:t>
            </a:r>
            <a:r>
              <a:rPr lang="da-DK" sz="2000" dirty="0" err="1">
                <a:solidFill>
                  <a:schemeClr val="bg1"/>
                </a:solidFill>
                <a:latin typeface="+mj-lt"/>
              </a:rPr>
              <a:t>integrative</a:t>
            </a:r>
            <a:r>
              <a:rPr lang="da-DK" sz="2000" dirty="0">
                <a:solidFill>
                  <a:schemeClr val="bg1"/>
                </a:solidFill>
                <a:latin typeface="+mj-lt"/>
              </a:rPr>
              <a:t> </a:t>
            </a:r>
            <a:r>
              <a:rPr lang="da-DK" sz="2000" dirty="0" smtClean="0">
                <a:solidFill>
                  <a:schemeClr val="bg1"/>
                </a:solidFill>
                <a:latin typeface="+mj-lt"/>
              </a:rPr>
              <a:t>mål</a:t>
            </a:r>
          </a:p>
          <a:p>
            <a:endParaRPr lang="da-DK" sz="2000" dirty="0">
              <a:solidFill>
                <a:schemeClr val="bg1"/>
              </a:solidFill>
              <a:latin typeface="+mj-lt"/>
            </a:endParaRPr>
          </a:p>
        </p:txBody>
      </p:sp>
      <p:sp>
        <p:nvSpPr>
          <p:cNvPr id="6" name="Tekstboks 5"/>
          <p:cNvSpPr txBox="1"/>
          <p:nvPr/>
        </p:nvSpPr>
        <p:spPr>
          <a:xfrm>
            <a:off x="6761018" y="1953491"/>
            <a:ext cx="2092037" cy="2431435"/>
          </a:xfrm>
          <a:prstGeom prst="rect">
            <a:avLst/>
          </a:prstGeom>
          <a:noFill/>
        </p:spPr>
        <p:txBody>
          <a:bodyPr wrap="square" rtlCol="0">
            <a:spAutoFit/>
          </a:bodyPr>
          <a:lstStyle/>
          <a:p>
            <a:r>
              <a:rPr lang="da-DK" sz="1200" dirty="0">
                <a:solidFill>
                  <a:schemeClr val="bg1"/>
                </a:solidFill>
                <a:latin typeface="+mj-lt"/>
              </a:rPr>
              <a:t>Undersøgelsen </a:t>
            </a:r>
            <a:r>
              <a:rPr lang="da-DK" sz="1200" dirty="0" smtClean="0">
                <a:solidFill>
                  <a:schemeClr val="bg1"/>
                </a:solidFill>
                <a:latin typeface="+mj-lt"/>
              </a:rPr>
              <a:t>viser også at: </a:t>
            </a:r>
            <a:endParaRPr lang="da-DK" sz="1200" dirty="0">
              <a:solidFill>
                <a:schemeClr val="bg1"/>
              </a:solidFill>
              <a:latin typeface="+mj-lt"/>
            </a:endParaRPr>
          </a:p>
          <a:p>
            <a:r>
              <a:rPr lang="da-DK" sz="2000" dirty="0">
                <a:solidFill>
                  <a:schemeClr val="bg1"/>
                </a:solidFill>
                <a:latin typeface="+mj-lt"/>
              </a:rPr>
              <a:t>Lederne savner tid til at udføre pædagogisk og strategisk ledelse bl.a. </a:t>
            </a:r>
            <a:r>
              <a:rPr lang="da-DK" sz="2000" dirty="0" err="1">
                <a:solidFill>
                  <a:schemeClr val="bg1"/>
                </a:solidFill>
                <a:latin typeface="+mj-lt"/>
              </a:rPr>
              <a:t>mhp</a:t>
            </a:r>
            <a:r>
              <a:rPr lang="da-DK" sz="2000" dirty="0">
                <a:solidFill>
                  <a:schemeClr val="bg1"/>
                </a:solidFill>
                <a:latin typeface="+mj-lt"/>
              </a:rPr>
              <a:t>. målene</a:t>
            </a:r>
          </a:p>
          <a:p>
            <a:endParaRPr lang="da-DK" sz="2000" dirty="0">
              <a:latin typeface="+mj-lt"/>
            </a:endParaRPr>
          </a:p>
        </p:txBody>
      </p:sp>
    </p:spTree>
    <p:extLst>
      <p:ext uri="{BB962C8B-B14F-4D97-AF65-F5344CB8AC3E}">
        <p14:creationId xmlns:p14="http://schemas.microsoft.com/office/powerpoint/2010/main" val="35342835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558" y="1256"/>
            <a:ext cx="9142883" cy="6096000"/>
          </a:xfrm>
        </p:spPr>
      </p:pic>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61A7DA12-F1F9-43F2-A12A-1E9EF0E92BD7}" type="slidenum">
              <a:rPr lang="da-DK" smtClean="0"/>
              <a:t>27</a:t>
            </a:fld>
            <a:endParaRPr lang="da-DK"/>
          </a:p>
        </p:txBody>
      </p:sp>
      <p:sp>
        <p:nvSpPr>
          <p:cNvPr id="8" name="Pladsholder til tekst 7"/>
          <p:cNvSpPr>
            <a:spLocks noGrp="1"/>
          </p:cNvSpPr>
          <p:nvPr>
            <p:ph type="body" sz="quarter" idx="16"/>
          </p:nvPr>
        </p:nvSpPr>
        <p:spPr>
          <a:xfrm>
            <a:off x="0" y="3726874"/>
            <a:ext cx="6539345" cy="1780546"/>
          </a:xfrm>
          <a:solidFill>
            <a:schemeClr val="tx2">
              <a:alpha val="85000"/>
            </a:schemeClr>
          </a:solidFill>
        </p:spPr>
        <p:txBody>
          <a:bodyPr/>
          <a:lstStyle/>
          <a:p>
            <a:endParaRPr lang="da-DK" sz="2000" dirty="0" smtClean="0">
              <a:latin typeface="+mj-lt"/>
            </a:endParaRPr>
          </a:p>
          <a:p>
            <a:endParaRPr lang="da-DK" sz="2000" dirty="0" smtClean="0">
              <a:latin typeface="+mj-lt"/>
            </a:endParaRPr>
          </a:p>
        </p:txBody>
      </p:sp>
      <p:sp>
        <p:nvSpPr>
          <p:cNvPr id="6" name="Tekstboks 5"/>
          <p:cNvSpPr txBox="1"/>
          <p:nvPr/>
        </p:nvSpPr>
        <p:spPr>
          <a:xfrm>
            <a:off x="235527" y="3906981"/>
            <a:ext cx="6123709" cy="1600438"/>
          </a:xfrm>
          <a:prstGeom prst="rect">
            <a:avLst/>
          </a:prstGeom>
          <a:noFill/>
        </p:spPr>
        <p:txBody>
          <a:bodyPr wrap="square" rtlCol="0">
            <a:spAutoFit/>
          </a:bodyPr>
          <a:lstStyle/>
          <a:p>
            <a:pPr marL="342900" indent="-342900">
              <a:buFont typeface="Arial" panose="020B0604020202020204" pitchFamily="34" charset="0"/>
              <a:buChar char="•"/>
            </a:pPr>
            <a:r>
              <a:rPr lang="da-DK" sz="2000" dirty="0">
                <a:solidFill>
                  <a:schemeClr val="bg1"/>
                </a:solidFill>
                <a:latin typeface="+mj-lt"/>
              </a:rPr>
              <a:t>Hvordan kan ønskerne realiseres i praksis?</a:t>
            </a:r>
          </a:p>
          <a:p>
            <a:pPr marL="342900" indent="-342900">
              <a:buFont typeface="Arial" panose="020B0604020202020204" pitchFamily="34" charset="0"/>
              <a:buChar char="•"/>
            </a:pPr>
            <a:r>
              <a:rPr lang="da-DK" sz="2000" dirty="0">
                <a:solidFill>
                  <a:schemeClr val="bg1"/>
                </a:solidFill>
                <a:latin typeface="+mj-lt"/>
              </a:rPr>
              <a:t>Hvad kan I som lærere/ledelse gøre for at styrke videndelingen og få gode eksempler på undervisningspraksis frem?</a:t>
            </a:r>
          </a:p>
          <a:p>
            <a:endParaRPr lang="da-DK" dirty="0"/>
          </a:p>
        </p:txBody>
      </p:sp>
    </p:spTree>
    <p:extLst>
      <p:ext uri="{BB962C8B-B14F-4D97-AF65-F5344CB8AC3E}">
        <p14:creationId xmlns:p14="http://schemas.microsoft.com/office/powerpoint/2010/main" val="34719666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billede 7"/>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tretch>
            <a:fillRect/>
          </a:stretch>
        </p:blipFill>
        <p:spPr>
          <a:xfrm>
            <a:off x="926127" y="1229455"/>
            <a:ext cx="7428164" cy="4952798"/>
          </a:xfrm>
        </p:spPr>
      </p:pic>
      <p:sp>
        <p:nvSpPr>
          <p:cNvPr id="5" name="Pladsholder til tekst 4"/>
          <p:cNvSpPr>
            <a:spLocks noGrp="1"/>
          </p:cNvSpPr>
          <p:nvPr>
            <p:ph type="body" sz="quarter" idx="15"/>
          </p:nvPr>
        </p:nvSpPr>
        <p:spPr>
          <a:solidFill>
            <a:schemeClr val="accent5">
              <a:alpha val="80000"/>
            </a:schemeClr>
          </a:solidFill>
        </p:spPr>
        <p:txBody>
          <a:bodyPr/>
          <a:lstStyle/>
          <a:p>
            <a:endParaRPr lang="da-DK" dirty="0"/>
          </a:p>
        </p:txBody>
      </p:sp>
      <p:sp>
        <p:nvSpPr>
          <p:cNvPr id="4" name="Titel 3"/>
          <p:cNvSpPr>
            <a:spLocks noGrp="1"/>
          </p:cNvSpPr>
          <p:nvPr>
            <p:ph type="ctrTitle"/>
          </p:nvPr>
        </p:nvSpPr>
        <p:spPr>
          <a:xfrm>
            <a:off x="1215504" y="4126938"/>
            <a:ext cx="7402023" cy="1428735"/>
          </a:xfrm>
        </p:spPr>
        <p:txBody>
          <a:bodyPr/>
          <a:lstStyle/>
          <a:p>
            <a:r>
              <a:rPr lang="da-DK" dirty="0" smtClean="0"/>
              <a:t>Se mere på www.eva.dk/</a:t>
            </a:r>
            <a:br>
              <a:rPr lang="da-DK" dirty="0" smtClean="0"/>
            </a:br>
            <a:r>
              <a:rPr lang="da-DK" sz="1600" dirty="0" smtClean="0"/>
              <a:t>Her kan du downloade en infografik, bestille et oplæg eller søge information.</a:t>
            </a:r>
            <a:br>
              <a:rPr lang="da-DK" sz="1600" dirty="0" smtClean="0"/>
            </a:br>
            <a:r>
              <a:rPr lang="da-DK" sz="1600" dirty="0" smtClean="0"/>
              <a:t>Skriv til Ida Marie Behr Bendiksen for yderligere info: imb@eva.dk</a:t>
            </a:r>
            <a:endParaRPr lang="da-DK" dirty="0"/>
          </a:p>
        </p:txBody>
      </p:sp>
      <p:sp>
        <p:nvSpPr>
          <p:cNvPr id="6" name="Pladsholder til tekst 5"/>
          <p:cNvSpPr>
            <a:spLocks noGrp="1"/>
          </p:cNvSpPr>
          <p:nvPr>
            <p:ph type="body" sz="quarter" idx="16"/>
          </p:nvPr>
        </p:nvSpPr>
        <p:spPr>
          <a:solidFill>
            <a:schemeClr val="accent5"/>
          </a:solidFill>
        </p:spPr>
        <p:txBody>
          <a:bodyPr/>
          <a:lstStyle/>
          <a:p>
            <a:endParaRPr lang="da-DK" dirty="0"/>
          </a:p>
        </p:txBody>
      </p:sp>
      <p:sp>
        <p:nvSpPr>
          <p:cNvPr id="3" name="Pladsholder til diasnummer 2"/>
          <p:cNvSpPr>
            <a:spLocks noGrp="1"/>
          </p:cNvSpPr>
          <p:nvPr>
            <p:ph type="sldNum" sz="quarter" idx="4294967295"/>
          </p:nvPr>
        </p:nvSpPr>
        <p:spPr>
          <a:xfrm>
            <a:off x="0" y="6419850"/>
            <a:ext cx="334963" cy="144463"/>
          </a:xfrm>
        </p:spPr>
        <p:txBody>
          <a:bodyPr/>
          <a:lstStyle/>
          <a:p>
            <a:fld id="{61A7DA12-F1F9-43F2-A12A-1E9EF0E92BD7}" type="slidenum">
              <a:rPr lang="da-DK" smtClean="0"/>
              <a:t>28</a:t>
            </a:fld>
            <a:endParaRPr lang="da-DK"/>
          </a:p>
        </p:txBody>
      </p:sp>
    </p:spTree>
    <p:extLst>
      <p:ext uri="{BB962C8B-B14F-4D97-AF65-F5344CB8AC3E}">
        <p14:creationId xmlns:p14="http://schemas.microsoft.com/office/powerpoint/2010/main" val="2421642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VEU_PowerPoint">
  <a:themeElements>
    <a:clrScheme name="EVA_PPT_1_2015">
      <a:dk1>
        <a:srgbClr val="2D2D2D"/>
      </a:dk1>
      <a:lt1>
        <a:srgbClr val="FFFFFF"/>
      </a:lt1>
      <a:dk2>
        <a:srgbClr val="575757"/>
      </a:dk2>
      <a:lt2>
        <a:srgbClr val="E2E2E2"/>
      </a:lt2>
      <a:accent1>
        <a:srgbClr val="E40514"/>
      </a:accent1>
      <a:accent2>
        <a:srgbClr val="FF8200"/>
      </a:accent2>
      <a:accent3>
        <a:srgbClr val="F5CD08"/>
      </a:accent3>
      <a:accent4>
        <a:srgbClr val="78145A"/>
      </a:accent4>
      <a:accent5>
        <a:srgbClr val="8CC3E1"/>
      </a:accent5>
      <a:accent6>
        <a:srgbClr val="2D64AA"/>
      </a:accent6>
      <a:hlink>
        <a:srgbClr val="000081"/>
      </a:hlink>
      <a:folHlink>
        <a:srgbClr val="3C0081"/>
      </a:folHlink>
    </a:clrScheme>
    <a:fontScheme name="EVA PowerPoint">
      <a:majorFont>
        <a:latin typeface="Georgi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VEU_PowerPoint</Template>
  <TotalTime>1375</TotalTime>
  <Words>3357</Words>
  <Application>Microsoft Office PowerPoint</Application>
  <PresentationFormat>Skærmshow (4:3)</PresentationFormat>
  <Paragraphs>337</Paragraphs>
  <Slides>28</Slides>
  <Notes>28</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28</vt:i4>
      </vt:variant>
    </vt:vector>
  </HeadingPairs>
  <TitlesOfParts>
    <vt:vector size="33" baseType="lpstr">
      <vt:lpstr>Arial</vt:lpstr>
      <vt:lpstr>Calibri</vt:lpstr>
      <vt:lpstr>Georgia</vt:lpstr>
      <vt:lpstr>Verdana</vt:lpstr>
      <vt:lpstr>VEU_PowerPoint</vt:lpstr>
      <vt:lpstr>Sprogcentrenes arbejde med danskuddannelsernes formål </vt:lpstr>
      <vt:lpstr>Danskuddannelserne til voksne udlændinge. Sprogcentrenes arbejde med at kvalificere kursisterne til beskæftigelse, uddannelse og medborgerskab.  </vt:lpstr>
      <vt:lpstr>PowerPoint-præsentation</vt:lpstr>
      <vt:lpstr>EVA’s formål med undersøgelsen</vt:lpstr>
      <vt:lpstr>Denne præsentation</vt:lpstr>
      <vt:lpstr>Kursisternes vurdering</vt:lpstr>
      <vt:lpstr>Kursisternes vurdering</vt:lpstr>
      <vt:lpstr>Kursisternes videre vej</vt:lpstr>
      <vt:lpstr>Sprogcenterledernes perspektiv (I)</vt:lpstr>
      <vt:lpstr>Sprogcenterledernes perspektiv (II)</vt:lpstr>
      <vt:lpstr>Sprogcenterledernes perspektiv (III)</vt:lpstr>
      <vt:lpstr>Sprogcenterledernes perspektiv (IV)</vt:lpstr>
      <vt:lpstr>Sprogcenterledernes perspektiv (V)</vt:lpstr>
      <vt:lpstr>Sprogcenterledernes perspektiv (VI)</vt:lpstr>
      <vt:lpstr>PowerPoint-præsentation</vt:lpstr>
      <vt:lpstr>Lærernes perspektiv (VII)</vt:lpstr>
      <vt:lpstr>Lærernes perspektiv (VIII)</vt:lpstr>
      <vt:lpstr>Lærernes perspektiv (IX)</vt:lpstr>
      <vt:lpstr>Lærernes perspektiv (X)</vt:lpstr>
      <vt:lpstr>Lærernes perspektiv (XI)</vt:lpstr>
      <vt:lpstr>PowerPoint-præsentation</vt:lpstr>
      <vt:lpstr>Lærernes perspektiv (XII)</vt:lpstr>
      <vt:lpstr>Lærernes perspektiv (XIII)</vt:lpstr>
      <vt:lpstr>Lærernes perspektiv (XIV)</vt:lpstr>
      <vt:lpstr>PowerPoint-præsentation</vt:lpstr>
      <vt:lpstr>  </vt:lpstr>
      <vt:lpstr>PowerPoint-præsentation</vt:lpstr>
      <vt:lpstr>Se mere på www.eva.dk/ Her kan du downloade en infografik, bestille et oplæg eller søge information. Skriv til Ida Marie Behr Bendiksen for yderligere info: imb@eva.dk</vt:lpstr>
    </vt:vector>
  </TitlesOfParts>
  <Company>Danmarks Evalueringsinstitut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Sprogcentrenes arbejde med de integrative mål i undervisningen  på danskuddannelserne</dc:title>
  <dc:creator>Ida Marie Behr Bendiksen</dc:creator>
  <cp:lastModifiedBy>Line Gade McGee</cp:lastModifiedBy>
  <cp:revision>90</cp:revision>
  <cp:lastPrinted>2015-03-13T11:23:20Z</cp:lastPrinted>
  <dcterms:created xsi:type="dcterms:W3CDTF">2015-03-10T19:08:48Z</dcterms:created>
  <dcterms:modified xsi:type="dcterms:W3CDTF">2024-03-04T13:27:29Z</dcterms:modified>
</cp:coreProperties>
</file>